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3" r:id="rId3"/>
    <p:sldMasterId id="2147483738" r:id="rId4"/>
    <p:sldMasterId id="2147483753" r:id="rId5"/>
  </p:sldMasterIdLst>
  <p:notesMasterIdLst>
    <p:notesMasterId r:id="rId34"/>
  </p:notesMasterIdLst>
  <p:sldIdLst>
    <p:sldId id="268" r:id="rId6"/>
    <p:sldId id="272" r:id="rId7"/>
    <p:sldId id="313" r:id="rId8"/>
    <p:sldId id="270" r:id="rId9"/>
    <p:sldId id="286" r:id="rId10"/>
    <p:sldId id="309" r:id="rId11"/>
    <p:sldId id="269" r:id="rId12"/>
    <p:sldId id="277" r:id="rId13"/>
    <p:sldId id="300" r:id="rId14"/>
    <p:sldId id="275" r:id="rId15"/>
    <p:sldId id="276" r:id="rId16"/>
    <p:sldId id="279" r:id="rId17"/>
    <p:sldId id="278" r:id="rId18"/>
    <p:sldId id="280" r:id="rId19"/>
    <p:sldId id="281" r:id="rId20"/>
    <p:sldId id="282" r:id="rId21"/>
    <p:sldId id="283" r:id="rId22"/>
    <p:sldId id="310" r:id="rId23"/>
    <p:sldId id="284" r:id="rId24"/>
    <p:sldId id="285" r:id="rId25"/>
    <p:sldId id="294" r:id="rId26"/>
    <p:sldId id="295" r:id="rId27"/>
    <p:sldId id="296" r:id="rId28"/>
    <p:sldId id="297" r:id="rId29"/>
    <p:sldId id="298" r:id="rId30"/>
    <p:sldId id="299" r:id="rId31"/>
    <p:sldId id="311" r:id="rId32"/>
    <p:sldId id="30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CC66"/>
    <a:srgbClr val="4D4D4D"/>
    <a:srgbClr val="5F5F5F"/>
    <a:srgbClr val="808080"/>
    <a:srgbClr val="B2B2B2"/>
    <a:srgbClr val="FF99FF"/>
    <a:srgbClr val="0066CC"/>
    <a:srgbClr val="00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D5391-61B2-4FC1-80D8-7894A54C3D76}" type="datetimeFigureOut">
              <a:rPr lang="en-US" smtClean="0"/>
              <a:t>2/14/2022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58E47-38E7-4879-9087-CF538F079E1F}" type="slidenum">
              <a:rPr lang="en-US" smtClean="0"/>
              <a:t>‹#›</a:t>
            </a:fld>
            <a:endParaRPr lang="en-US"/>
          </a:p>
        </p:txBody>
      </p:sp>
    </p:spTree>
    <p:extLst>
      <p:ext uri="{BB962C8B-B14F-4D97-AF65-F5344CB8AC3E}">
        <p14:creationId xmlns:p14="http://schemas.microsoft.com/office/powerpoint/2010/main" val="345207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introduce the essential question and the standards</a:t>
            </a:r>
            <a:r>
              <a:rPr lang="en-US" baseline="0" dirty="0"/>
              <a:t> aligned to the essential question.</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a:t>
            </a:fld>
            <a:endParaRPr lang="en-US"/>
          </a:p>
        </p:txBody>
      </p:sp>
    </p:spTree>
    <p:extLst>
      <p:ext uri="{BB962C8B-B14F-4D97-AF65-F5344CB8AC3E}">
        <p14:creationId xmlns:p14="http://schemas.microsoft.com/office/powerpoint/2010/main" val="92064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Venus</a:t>
            </a:r>
          </a:p>
        </p:txBody>
      </p:sp>
      <p:sp>
        <p:nvSpPr>
          <p:cNvPr id="4" name="Slide Number Placeholder 3"/>
          <p:cNvSpPr>
            <a:spLocks noGrp="1"/>
          </p:cNvSpPr>
          <p:nvPr>
            <p:ph type="sldNum" sz="quarter" idx="10"/>
          </p:nvPr>
        </p:nvSpPr>
        <p:spPr/>
        <p:txBody>
          <a:bodyPr/>
          <a:lstStyle/>
          <a:p>
            <a:fld id="{17458E47-38E7-4879-9087-CF538F079E1F}" type="slidenum">
              <a:rPr lang="en-US" smtClean="0"/>
              <a:t>12</a:t>
            </a:fld>
            <a:endParaRPr lang="en-US"/>
          </a:p>
        </p:txBody>
      </p:sp>
    </p:spTree>
    <p:extLst>
      <p:ext uri="{BB962C8B-B14F-4D97-AF65-F5344CB8AC3E}">
        <p14:creationId xmlns:p14="http://schemas.microsoft.com/office/powerpoint/2010/main" val="141793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13</a:t>
            </a:fld>
            <a:endParaRPr lang="en-US"/>
          </a:p>
        </p:txBody>
      </p:sp>
    </p:spTree>
    <p:extLst>
      <p:ext uri="{BB962C8B-B14F-4D97-AF65-F5344CB8AC3E}">
        <p14:creationId xmlns:p14="http://schemas.microsoft.com/office/powerpoint/2010/main" val="287558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Earth</a:t>
            </a:r>
          </a:p>
        </p:txBody>
      </p:sp>
      <p:sp>
        <p:nvSpPr>
          <p:cNvPr id="4" name="Slide Number Placeholder 3"/>
          <p:cNvSpPr>
            <a:spLocks noGrp="1"/>
          </p:cNvSpPr>
          <p:nvPr>
            <p:ph type="sldNum" sz="quarter" idx="10"/>
          </p:nvPr>
        </p:nvSpPr>
        <p:spPr/>
        <p:txBody>
          <a:bodyPr/>
          <a:lstStyle/>
          <a:p>
            <a:fld id="{17458E47-38E7-4879-9087-CF538F079E1F}" type="slidenum">
              <a:rPr lang="en-US" smtClean="0"/>
              <a:t>14</a:t>
            </a:fld>
            <a:endParaRPr lang="en-US"/>
          </a:p>
        </p:txBody>
      </p:sp>
    </p:spTree>
    <p:extLst>
      <p:ext uri="{BB962C8B-B14F-4D97-AF65-F5344CB8AC3E}">
        <p14:creationId xmlns:p14="http://schemas.microsoft.com/office/powerpoint/2010/main" val="254931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15</a:t>
            </a:fld>
            <a:endParaRPr lang="en-US"/>
          </a:p>
        </p:txBody>
      </p:sp>
    </p:spTree>
    <p:extLst>
      <p:ext uri="{BB962C8B-B14F-4D97-AF65-F5344CB8AC3E}">
        <p14:creationId xmlns:p14="http://schemas.microsoft.com/office/powerpoint/2010/main" val="109153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Introduce Mars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16</a:t>
            </a:fld>
            <a:endParaRPr lang="en-US"/>
          </a:p>
        </p:txBody>
      </p:sp>
    </p:spTree>
    <p:extLst>
      <p:ext uri="{BB962C8B-B14F-4D97-AF65-F5344CB8AC3E}">
        <p14:creationId xmlns:p14="http://schemas.microsoft.com/office/powerpoint/2010/main" val="1964903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17</a:t>
            </a:fld>
            <a:endParaRPr lang="en-US"/>
          </a:p>
        </p:txBody>
      </p:sp>
    </p:spTree>
    <p:extLst>
      <p:ext uri="{BB962C8B-B14F-4D97-AF65-F5344CB8AC3E}">
        <p14:creationId xmlns:p14="http://schemas.microsoft.com/office/powerpoint/2010/main" val="387746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Students should watch the short video summarizing the Inner Planets.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18</a:t>
            </a:fld>
            <a:endParaRPr lang="en-US"/>
          </a:p>
        </p:txBody>
      </p:sp>
    </p:spTree>
    <p:extLst>
      <p:ext uri="{BB962C8B-B14F-4D97-AF65-F5344CB8AC3E}">
        <p14:creationId xmlns:p14="http://schemas.microsoft.com/office/powerpoint/2010/main" val="185847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Jupiter</a:t>
            </a:r>
          </a:p>
        </p:txBody>
      </p:sp>
      <p:sp>
        <p:nvSpPr>
          <p:cNvPr id="4" name="Slide Number Placeholder 3"/>
          <p:cNvSpPr>
            <a:spLocks noGrp="1"/>
          </p:cNvSpPr>
          <p:nvPr>
            <p:ph type="sldNum" sz="quarter" idx="10"/>
          </p:nvPr>
        </p:nvSpPr>
        <p:spPr/>
        <p:txBody>
          <a:bodyPr/>
          <a:lstStyle/>
          <a:p>
            <a:fld id="{17458E47-38E7-4879-9087-CF538F079E1F}" type="slidenum">
              <a:rPr lang="en-US" smtClean="0"/>
              <a:t>19</a:t>
            </a:fld>
            <a:endParaRPr lang="en-US"/>
          </a:p>
        </p:txBody>
      </p:sp>
    </p:spTree>
    <p:extLst>
      <p:ext uri="{BB962C8B-B14F-4D97-AF65-F5344CB8AC3E}">
        <p14:creationId xmlns:p14="http://schemas.microsoft.com/office/powerpoint/2010/main" val="89689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20</a:t>
            </a:fld>
            <a:endParaRPr lang="en-US"/>
          </a:p>
        </p:txBody>
      </p:sp>
    </p:spTree>
    <p:extLst>
      <p:ext uri="{BB962C8B-B14F-4D97-AF65-F5344CB8AC3E}">
        <p14:creationId xmlns:p14="http://schemas.microsoft.com/office/powerpoint/2010/main" val="2782692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Introduce Saturn</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21</a:t>
            </a:fld>
            <a:endParaRPr lang="en-US"/>
          </a:p>
        </p:txBody>
      </p:sp>
    </p:spTree>
    <p:extLst>
      <p:ext uri="{BB962C8B-B14F-4D97-AF65-F5344CB8AC3E}">
        <p14:creationId xmlns:p14="http://schemas.microsoft.com/office/powerpoint/2010/main" val="4205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give each student a Solar System Planet Notes sheet to use for recording the important facts about the planets.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3440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22</a:t>
            </a:fld>
            <a:endParaRPr lang="en-US"/>
          </a:p>
        </p:txBody>
      </p:sp>
    </p:spTree>
    <p:extLst>
      <p:ext uri="{BB962C8B-B14F-4D97-AF65-F5344CB8AC3E}">
        <p14:creationId xmlns:p14="http://schemas.microsoft.com/office/powerpoint/2010/main" val="574226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Introduce Uranus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23</a:t>
            </a:fld>
            <a:endParaRPr lang="en-US"/>
          </a:p>
        </p:txBody>
      </p:sp>
    </p:spTree>
    <p:extLst>
      <p:ext uri="{BB962C8B-B14F-4D97-AF65-F5344CB8AC3E}">
        <p14:creationId xmlns:p14="http://schemas.microsoft.com/office/powerpoint/2010/main" val="1889019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24</a:t>
            </a:fld>
            <a:endParaRPr lang="en-US"/>
          </a:p>
        </p:txBody>
      </p:sp>
    </p:spTree>
    <p:extLst>
      <p:ext uri="{BB962C8B-B14F-4D97-AF65-F5344CB8AC3E}">
        <p14:creationId xmlns:p14="http://schemas.microsoft.com/office/powerpoint/2010/main" val="250904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Introduce Neptune</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25</a:t>
            </a:fld>
            <a:endParaRPr lang="en-US"/>
          </a:p>
        </p:txBody>
      </p:sp>
    </p:spTree>
    <p:extLst>
      <p:ext uri="{BB962C8B-B14F-4D97-AF65-F5344CB8AC3E}">
        <p14:creationId xmlns:p14="http://schemas.microsoft.com/office/powerpoint/2010/main" val="57849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 while the students record the information on the Planet Comparison Chart.</a:t>
            </a:r>
          </a:p>
        </p:txBody>
      </p:sp>
      <p:sp>
        <p:nvSpPr>
          <p:cNvPr id="4" name="Slide Number Placeholder 3"/>
          <p:cNvSpPr>
            <a:spLocks noGrp="1"/>
          </p:cNvSpPr>
          <p:nvPr>
            <p:ph type="sldNum" sz="quarter" idx="10"/>
          </p:nvPr>
        </p:nvSpPr>
        <p:spPr/>
        <p:txBody>
          <a:bodyPr/>
          <a:lstStyle/>
          <a:p>
            <a:fld id="{17458E47-38E7-4879-9087-CF538F079E1F}" type="slidenum">
              <a:rPr lang="en-US" smtClean="0"/>
              <a:t>26</a:t>
            </a:fld>
            <a:endParaRPr lang="en-US"/>
          </a:p>
        </p:txBody>
      </p:sp>
    </p:spTree>
    <p:extLst>
      <p:ext uri="{BB962C8B-B14F-4D97-AF65-F5344CB8AC3E}">
        <p14:creationId xmlns:p14="http://schemas.microsoft.com/office/powerpoint/2010/main" val="323091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Students should watch the short video summarizing the Outer Planets.</a:t>
            </a:r>
          </a:p>
        </p:txBody>
      </p:sp>
      <p:sp>
        <p:nvSpPr>
          <p:cNvPr id="4" name="Slide Number Placeholder 3"/>
          <p:cNvSpPr>
            <a:spLocks noGrp="1"/>
          </p:cNvSpPr>
          <p:nvPr>
            <p:ph type="sldNum" sz="quarter" idx="10"/>
          </p:nvPr>
        </p:nvSpPr>
        <p:spPr/>
        <p:txBody>
          <a:bodyPr/>
          <a:lstStyle/>
          <a:p>
            <a:fld id="{17458E47-38E7-4879-9087-CF538F079E1F}" type="slidenum">
              <a:rPr lang="en-US" smtClean="0"/>
              <a:t>27</a:t>
            </a:fld>
            <a:endParaRPr lang="en-US"/>
          </a:p>
        </p:txBody>
      </p:sp>
    </p:spTree>
    <p:extLst>
      <p:ext uri="{BB962C8B-B14F-4D97-AF65-F5344CB8AC3E}">
        <p14:creationId xmlns:p14="http://schemas.microsoft.com/office/powerpoint/2010/main" val="2892121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summarizing strategy should</a:t>
            </a:r>
            <a:r>
              <a:rPr lang="en-US" baseline="0" dirty="0"/>
              <a:t> be completed by each student individually. The teacher should evaluate each student’s summarizer to determine his/her level of mastery. In this summarizer, students must provide characteristics of the Earth and at least four other planets of their choosing.</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28</a:t>
            </a:fld>
            <a:endParaRPr lang="en-US"/>
          </a:p>
        </p:txBody>
      </p:sp>
    </p:spTree>
    <p:extLst>
      <p:ext uri="{BB962C8B-B14F-4D97-AF65-F5344CB8AC3E}">
        <p14:creationId xmlns:p14="http://schemas.microsoft.com/office/powerpoint/2010/main" val="102345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can start by asking students “what is gravity?” and possibly “why is gravity important?”. Take 1-2 minutes to discuss gravity and then read through the information on the animated slide. Click on the word “Inertia” in the slide to go to a slide describing and providing images of inertia.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4</a:t>
            </a:fld>
            <a:endParaRPr lang="en-US"/>
          </a:p>
        </p:txBody>
      </p:sp>
    </p:spTree>
    <p:extLst>
      <p:ext uri="{BB962C8B-B14F-4D97-AF65-F5344CB8AC3E}">
        <p14:creationId xmlns:p14="http://schemas.microsoft.com/office/powerpoint/2010/main" val="404857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Show the short video on Gravity and Inertia</a:t>
            </a:r>
          </a:p>
        </p:txBody>
      </p:sp>
      <p:sp>
        <p:nvSpPr>
          <p:cNvPr id="4" name="Slide Number Placeholder 3"/>
          <p:cNvSpPr>
            <a:spLocks noGrp="1"/>
          </p:cNvSpPr>
          <p:nvPr>
            <p:ph type="sldNum" sz="quarter" idx="10"/>
          </p:nvPr>
        </p:nvSpPr>
        <p:spPr/>
        <p:txBody>
          <a:bodyPr/>
          <a:lstStyle/>
          <a:p>
            <a:fld id="{17458E47-38E7-4879-9087-CF538F079E1F}" type="slidenum">
              <a:rPr lang="en-US" smtClean="0"/>
              <a:t>6</a:t>
            </a:fld>
            <a:endParaRPr lang="en-US"/>
          </a:p>
        </p:txBody>
      </p:sp>
    </p:spTree>
    <p:extLst>
      <p:ext uri="{BB962C8B-B14F-4D97-AF65-F5344CB8AC3E}">
        <p14:creationId xmlns:p14="http://schemas.microsoft.com/office/powerpoint/2010/main" val="303103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read the bulleted information to the class. After bullet two, the teacher should select one of the linked animations to show the planets revolving around the Sun.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7</a:t>
            </a:fld>
            <a:endParaRPr lang="en-US"/>
          </a:p>
        </p:txBody>
      </p:sp>
    </p:spTree>
    <p:extLst>
      <p:ext uri="{BB962C8B-B14F-4D97-AF65-F5344CB8AC3E}">
        <p14:creationId xmlns:p14="http://schemas.microsoft.com/office/powerpoint/2010/main" val="304157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the first bullet “the planets are divided</a:t>
            </a:r>
            <a:r>
              <a:rPr lang="en-US" baseline="0" dirty="0"/>
              <a:t> into two groups”. Ask students if they know the two groups. If so, what is different about the two groups. If the students cannot quickly come up with the two groups of planets, go to the next two bullets. Students should record important information on their notes.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8</a:t>
            </a:fld>
            <a:endParaRPr lang="en-US"/>
          </a:p>
        </p:txBody>
      </p:sp>
    </p:spTree>
    <p:extLst>
      <p:ext uri="{BB962C8B-B14F-4D97-AF65-F5344CB8AC3E}">
        <p14:creationId xmlns:p14="http://schemas.microsoft.com/office/powerpoint/2010/main" val="237178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give each student a Planet Comparison Chart to use for recording the important facts about the planets.</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9</a:t>
            </a:fld>
            <a:endParaRPr lang="en-US"/>
          </a:p>
        </p:txBody>
      </p:sp>
    </p:spTree>
    <p:extLst>
      <p:ext uri="{BB962C8B-B14F-4D97-AF65-F5344CB8AC3E}">
        <p14:creationId xmlns:p14="http://schemas.microsoft.com/office/powerpoint/2010/main" val="373440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Introduce Mercury</a:t>
            </a:r>
          </a:p>
        </p:txBody>
      </p:sp>
      <p:sp>
        <p:nvSpPr>
          <p:cNvPr id="4" name="Slide Number Placeholder 3"/>
          <p:cNvSpPr>
            <a:spLocks noGrp="1"/>
          </p:cNvSpPr>
          <p:nvPr>
            <p:ph type="sldNum" sz="quarter" idx="10"/>
          </p:nvPr>
        </p:nvSpPr>
        <p:spPr/>
        <p:txBody>
          <a:bodyPr/>
          <a:lstStyle/>
          <a:p>
            <a:fld id="{17458E47-38E7-4879-9087-CF538F079E1F}" type="slidenum">
              <a:rPr lang="en-US" smtClean="0"/>
              <a:t>10</a:t>
            </a:fld>
            <a:endParaRPr lang="en-US"/>
          </a:p>
        </p:txBody>
      </p:sp>
    </p:spTree>
    <p:extLst>
      <p:ext uri="{BB962C8B-B14F-4D97-AF65-F5344CB8AC3E}">
        <p14:creationId xmlns:p14="http://schemas.microsoft.com/office/powerpoint/2010/main" val="73570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read through each characteristic</a:t>
            </a:r>
            <a:r>
              <a:rPr lang="en-US" baseline="0" dirty="0"/>
              <a:t> while the students record the information on the Planet Comparison Chart.</a:t>
            </a:r>
            <a:endParaRPr lang="en-US" dirty="0"/>
          </a:p>
        </p:txBody>
      </p:sp>
      <p:sp>
        <p:nvSpPr>
          <p:cNvPr id="4" name="Slide Number Placeholder 3"/>
          <p:cNvSpPr>
            <a:spLocks noGrp="1"/>
          </p:cNvSpPr>
          <p:nvPr>
            <p:ph type="sldNum" sz="quarter" idx="10"/>
          </p:nvPr>
        </p:nvSpPr>
        <p:spPr/>
        <p:txBody>
          <a:bodyPr/>
          <a:lstStyle/>
          <a:p>
            <a:fld id="{17458E47-38E7-4879-9087-CF538F079E1F}" type="slidenum">
              <a:rPr lang="en-US" smtClean="0"/>
              <a:t>11</a:t>
            </a:fld>
            <a:endParaRPr lang="en-US"/>
          </a:p>
        </p:txBody>
      </p:sp>
    </p:spTree>
    <p:extLst>
      <p:ext uri="{BB962C8B-B14F-4D97-AF65-F5344CB8AC3E}">
        <p14:creationId xmlns:p14="http://schemas.microsoft.com/office/powerpoint/2010/main" val="69531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pPr>
                <a:defRPr/>
              </a:pPr>
              <a:t>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pPr>
                <a:defRPr/>
              </a:pPr>
              <a:t>‹#›</a:t>
            </a:fld>
            <a:endParaRPr lang="en-US"/>
          </a:p>
        </p:txBody>
      </p:sp>
    </p:spTree>
    <p:extLst>
      <p:ext uri="{BB962C8B-B14F-4D97-AF65-F5344CB8AC3E}">
        <p14:creationId xmlns:p14="http://schemas.microsoft.com/office/powerpoint/2010/main" val="320538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pPr>
                <a:defRPr/>
              </a:pPr>
              <a:t>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pPr>
                <a:defRPr/>
              </a:pPr>
              <a:t>‹#›</a:t>
            </a:fld>
            <a:endParaRPr lang="en-US"/>
          </a:p>
        </p:txBody>
      </p:sp>
    </p:spTree>
    <p:extLst>
      <p:ext uri="{BB962C8B-B14F-4D97-AF65-F5344CB8AC3E}">
        <p14:creationId xmlns:p14="http://schemas.microsoft.com/office/powerpoint/2010/main" val="348760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pPr>
                <a:defRPr/>
              </a:pPr>
              <a:t>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pPr>
                <a:defRPr/>
              </a:pPr>
              <a:t>‹#›</a:t>
            </a:fld>
            <a:endParaRPr lang="en-US"/>
          </a:p>
        </p:txBody>
      </p:sp>
    </p:spTree>
    <p:extLst>
      <p:ext uri="{BB962C8B-B14F-4D97-AF65-F5344CB8AC3E}">
        <p14:creationId xmlns:p14="http://schemas.microsoft.com/office/powerpoint/2010/main" val="384824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pPr>
                <a:defRPr/>
              </a:pPr>
              <a:t>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pPr>
                <a:defRPr/>
              </a:pPr>
              <a:t>‹#›</a:t>
            </a:fld>
            <a:endParaRPr lang="en-US"/>
          </a:p>
        </p:txBody>
      </p:sp>
    </p:spTree>
    <p:extLst>
      <p:ext uri="{BB962C8B-B14F-4D97-AF65-F5344CB8AC3E}">
        <p14:creationId xmlns:p14="http://schemas.microsoft.com/office/powerpoint/2010/main" val="259066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pPr>
                <a:defRPr/>
              </a:pPr>
              <a:t>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pPr>
                <a:defRPr/>
              </a:pPr>
              <a:t>‹#›</a:t>
            </a:fld>
            <a:endParaRPr lang="en-US"/>
          </a:p>
        </p:txBody>
      </p:sp>
    </p:spTree>
    <p:extLst>
      <p:ext uri="{BB962C8B-B14F-4D97-AF65-F5344CB8AC3E}">
        <p14:creationId xmlns:p14="http://schemas.microsoft.com/office/powerpoint/2010/main" val="890305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pPr>
                <a:defRPr/>
              </a:pPr>
              <a:t>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pPr>
                <a:defRPr/>
              </a:pPr>
              <a:t>‹#›</a:t>
            </a:fld>
            <a:endParaRPr lang="en-US"/>
          </a:p>
        </p:txBody>
      </p:sp>
    </p:spTree>
    <p:extLst>
      <p:ext uri="{BB962C8B-B14F-4D97-AF65-F5344CB8AC3E}">
        <p14:creationId xmlns:p14="http://schemas.microsoft.com/office/powerpoint/2010/main" val="3334856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0258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740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1148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7372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2/14/2022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312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pPr>
                <a:defRPr/>
              </a:pPr>
              <a:t>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pPr>
                <a:defRPr/>
              </a:pPr>
              <a:t>‹#›</a:t>
            </a:fld>
            <a:endParaRPr lang="en-US"/>
          </a:p>
        </p:txBody>
      </p:sp>
    </p:spTree>
    <p:extLst>
      <p:ext uri="{BB962C8B-B14F-4D97-AF65-F5344CB8AC3E}">
        <p14:creationId xmlns:p14="http://schemas.microsoft.com/office/powerpoint/2010/main" val="163872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2/14/2022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8355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2/14/2022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5315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46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919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639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2546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4609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3620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73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220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pPr>
                <a:defRPr/>
              </a:pPr>
              <a:t>2/14/2022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pPr>
                <a:defRPr/>
              </a:pPr>
              <a:t>‹#›</a:t>
            </a:fld>
            <a:endParaRPr lang="en-US"/>
          </a:p>
        </p:txBody>
      </p:sp>
    </p:spTree>
    <p:extLst>
      <p:ext uri="{BB962C8B-B14F-4D97-AF65-F5344CB8AC3E}">
        <p14:creationId xmlns:p14="http://schemas.microsoft.com/office/powerpoint/2010/main" val="46449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0085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440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021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2/14/2022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2811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2/14/2022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0258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2/14/2022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0392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8352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0025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8196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593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pPr>
                <a:defRPr/>
              </a:pPr>
              <a:t>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pPr>
                <a:defRPr/>
              </a:pPr>
              <a:t>‹#›</a:t>
            </a:fld>
            <a:endParaRPr lang="en-US"/>
          </a:p>
        </p:txBody>
      </p:sp>
    </p:spTree>
    <p:extLst>
      <p:ext uri="{BB962C8B-B14F-4D97-AF65-F5344CB8AC3E}">
        <p14:creationId xmlns:p14="http://schemas.microsoft.com/office/powerpoint/2010/main" val="72646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022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5379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575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9462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2523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4551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2308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2/14/2022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06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2/14/2022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7858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2/14/2022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39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pPr>
                <a:defRPr/>
              </a:pPr>
              <a:t>2/14/2022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pPr>
                <a:defRPr/>
              </a:pPr>
              <a:t>‹#›</a:t>
            </a:fld>
            <a:endParaRPr lang="en-US"/>
          </a:p>
        </p:txBody>
      </p:sp>
    </p:spTree>
    <p:extLst>
      <p:ext uri="{BB962C8B-B14F-4D97-AF65-F5344CB8AC3E}">
        <p14:creationId xmlns:p14="http://schemas.microsoft.com/office/powerpoint/2010/main" val="2408986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0928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775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61884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9489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0453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0418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977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0AB7C7B-AC8E-4CD0-9521-233C625BA03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B94244-FB4E-4E04-9DEE-E9F53A986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80351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028F7C-6985-4CE4-99E2-701CDE95E1E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5E19AF-DD16-45B0-96A7-939508CB12C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6646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134D0-7831-484C-8467-85F794C1149B}"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69A2B-A828-42EF-93B4-EE6B856397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47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pPr>
                <a:defRPr/>
              </a:pPr>
              <a:t>2/14/2022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pPr>
                <a:defRPr/>
              </a:pPr>
              <a:t>‹#›</a:t>
            </a:fld>
            <a:endParaRPr lang="en-US"/>
          </a:p>
        </p:txBody>
      </p:sp>
    </p:spTree>
    <p:extLst>
      <p:ext uri="{BB962C8B-B14F-4D97-AF65-F5344CB8AC3E}">
        <p14:creationId xmlns:p14="http://schemas.microsoft.com/office/powerpoint/2010/main" val="853218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7145F9-50F4-4133-A317-43CEB137BF1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68DD77-37C5-403C-91A7-3FB551F542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9774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1E60666-9357-43AE-A614-9D7F76400A56}" type="datetimeFigureOut">
              <a:rPr lang="en-US">
                <a:solidFill>
                  <a:prstClr val="black">
                    <a:tint val="75000"/>
                  </a:prstClr>
                </a:solidFill>
              </a:rPr>
              <a:pPr>
                <a:defRPr/>
              </a:pPr>
              <a:t>2/14/2022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7F27E01-ECE8-4BDC-ABC0-8716AD4523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718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552CB2-FBF3-47A3-A21C-30006647661D}" type="datetimeFigureOut">
              <a:rPr lang="en-US">
                <a:solidFill>
                  <a:prstClr val="black">
                    <a:tint val="75000"/>
                  </a:prstClr>
                </a:solidFill>
              </a:rPr>
              <a:pPr>
                <a:defRPr/>
              </a:pPr>
              <a:t>2/14/2022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5941F9-8F0D-4E49-99EE-20E059C0F6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4625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solidFill>
                  <a:prstClr val="black">
                    <a:tint val="75000"/>
                  </a:prstClr>
                </a:solidFill>
              </a:rPr>
              <a:pPr>
                <a:defRPr/>
              </a:pPr>
              <a:t>2/14/2022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856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53341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85194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3AE4D-E403-4851-BED5-CF35175E0445}"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42C12F-D4C3-49B8-BA2B-C15047C6F8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16830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43480-A370-47EB-8666-C716F9C33FC9}"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EA7540-AAB4-4984-A47D-7694E0A127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9428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D48A3C34-72C9-4AD5-BAC8-67E5A1FF2D33}"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EA3D0C-72C4-47A2-A5E5-61A26CBC0D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5051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32E805-F963-4B67-8C30-138B4B74586E}"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B21AC3-76C8-4663-89DE-EE13B84E92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070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3EF198-5F96-4C44-832E-77D589E051C5}" type="datetimeFigureOut">
              <a:rPr lang="en-US"/>
              <a:pPr>
                <a:defRPr/>
              </a:pPr>
              <a:t>2/14/2022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6169E4-2202-46E1-99C5-E17358B5FF7E}" type="slidenum">
              <a:rPr lang="en-US"/>
              <a:pPr>
                <a:defRPr/>
              </a:pPr>
              <a:t>‹#›</a:t>
            </a:fld>
            <a:endParaRPr lang="en-US"/>
          </a:p>
        </p:txBody>
      </p:sp>
    </p:spTree>
    <p:extLst>
      <p:ext uri="{BB962C8B-B14F-4D97-AF65-F5344CB8AC3E}">
        <p14:creationId xmlns:p14="http://schemas.microsoft.com/office/powerpoint/2010/main" val="1048304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60B8E7-81E0-4ED9-8B03-C65944CEAA12}" type="datetimeFigureOut">
              <a:rPr lang="en-US">
                <a:solidFill>
                  <a:prstClr val="black">
                    <a:tint val="75000"/>
                  </a:prstClr>
                </a:solidFill>
              </a:rPr>
              <a:pPr>
                <a:defRPr/>
              </a:pPr>
              <a:t>2/14/2022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2104D62-FAAF-49BF-901C-339D50C3D2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175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E8E49F-4ED4-4899-B5B4-E863B5190143}" type="datetimeFigureOut">
              <a:rPr lang="en-US"/>
              <a:pPr>
                <a:defRPr/>
              </a:pPr>
              <a:t>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F1EC5-BED0-410D-A380-4ED3B93DA4D2}" type="slidenum">
              <a:rPr lang="en-US"/>
              <a:pPr>
                <a:defRPr/>
              </a:pPr>
              <a:t>‹#›</a:t>
            </a:fld>
            <a:endParaRPr lang="en-US"/>
          </a:p>
        </p:txBody>
      </p:sp>
    </p:spTree>
    <p:extLst>
      <p:ext uri="{BB962C8B-B14F-4D97-AF65-F5344CB8AC3E}">
        <p14:creationId xmlns:p14="http://schemas.microsoft.com/office/powerpoint/2010/main" val="50199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17FE-FD47-4B3B-A3BF-9A5EABD94D50}" type="datetimeFigureOut">
              <a:rPr lang="en-US"/>
              <a:pPr>
                <a:defRPr/>
              </a:pPr>
              <a:t>2/14/2022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46D54E-291C-4079-B753-00C14DDC8362}" type="slidenum">
              <a:rPr lang="en-US"/>
              <a:pPr>
                <a:defRPr/>
              </a:pPr>
              <a:t>‹#›</a:t>
            </a:fld>
            <a:endParaRPr lang="en-US"/>
          </a:p>
        </p:txBody>
      </p:sp>
    </p:spTree>
    <p:extLst>
      <p:ext uri="{BB962C8B-B14F-4D97-AF65-F5344CB8AC3E}">
        <p14:creationId xmlns:p14="http://schemas.microsoft.com/office/powerpoint/2010/main" val="128824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pPr>
                <a:defRPr/>
              </a:pPr>
              <a:t>2/14/2022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21993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49767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024285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7B9316-F57F-4001-AB0D-0592C4080168}" type="datetimeFigureOut">
              <a:rPr lang="en-US">
                <a:solidFill>
                  <a:prstClr val="black">
                    <a:tint val="75000"/>
                  </a:prstClr>
                </a:solidFill>
              </a:rPr>
              <a:pPr>
                <a:defRPr/>
              </a:pPr>
              <a:t>2/14/2022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2FD7B9-31F4-418F-8F47-08E0B539F2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442854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tudyjams.scholastic.com/studyjams/jams/science/solar-system/solar-system-inner.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hyperlink" Target="http://studyjams.scholastic.com/studyjams/jams/science/solar-system/solar-system-outer.ht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hyperlink" Target="http://studyjams.scholastic.com/studyjams/jams/science/solar-system/sgravity-and-inertia.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hildrenlearningonline.net/images/Solar%20system%20poman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itle 2"/>
          <p:cNvSpPr txBox="1">
            <a:spLocks/>
          </p:cNvSpPr>
          <p:nvPr/>
        </p:nvSpPr>
        <p:spPr bwMode="auto">
          <a:xfrm>
            <a:off x="9525" y="-152400"/>
            <a:ext cx="4257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 typeface="Arial" charset="0"/>
              <a:buNone/>
            </a:pPr>
            <a:r>
              <a:rPr lang="en-US" altLang="en-US" sz="7200" u="sng" dirty="0">
                <a:solidFill>
                  <a:srgbClr val="FFCC66"/>
                </a:solidFill>
                <a:latin typeface="Agency FB" panose="020B0503020202020204" pitchFamily="34" charset="0"/>
              </a:rPr>
              <a:t>Comparing Planets </a:t>
            </a:r>
          </a:p>
          <a:p>
            <a:pPr algn="ctr" eaLnBrk="1" hangingPunct="1">
              <a:buFont typeface="Arial" charset="0"/>
              <a:buNone/>
            </a:pPr>
            <a:r>
              <a:rPr lang="en-US" altLang="en-US" dirty="0">
                <a:solidFill>
                  <a:srgbClr val="6699FF"/>
                </a:solidFill>
                <a:latin typeface="Agency FB" panose="020B0503020202020204" pitchFamily="34" charset="0"/>
              </a:rPr>
              <a:t>Ms. Edwards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4343400" cy="944562"/>
          </a:xfrm>
        </p:spPr>
        <p:txBody>
          <a:bodyPr/>
          <a:lstStyle/>
          <a:p>
            <a:r>
              <a:rPr lang="en-US" sz="8000" b="1" dirty="0">
                <a:latin typeface="Arial" panose="020B0604020202020204" pitchFamily="34" charset="0"/>
                <a:cs typeface="Arial" panose="020B0604020202020204" pitchFamily="34" charset="0"/>
              </a:rPr>
              <a:t>Mercury</a:t>
            </a:r>
          </a:p>
        </p:txBody>
      </p:sp>
      <p:pic>
        <p:nvPicPr>
          <p:cNvPr id="3076" name="Picture 4" descr="http://prettyandfreshdotcom.files.wordpress.com/2013/11/mercury_417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17655"/>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500"/>
                                  </p:stCondLst>
                                  <p:childTnLst>
                                    <p:set>
                                      <p:cBhvr>
                                        <p:cTn id="9" dur="1" fill="hold">
                                          <p:stCondLst>
                                            <p:cond delay="0"/>
                                          </p:stCondLst>
                                        </p:cTn>
                                        <p:tgtEl>
                                          <p:spTgt spid="3076"/>
                                        </p:tgtEl>
                                        <p:attrNameLst>
                                          <p:attrName>style.visibility</p:attrName>
                                        </p:attrNameLst>
                                      </p:cBhvr>
                                      <p:to>
                                        <p:strVal val="visible"/>
                                      </p:to>
                                    </p:set>
                                    <p:animEffect transition="in" filter="dissolv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4"/>
            <a:ext cx="8229600" cy="990600"/>
          </a:xfrm>
        </p:spPr>
        <p:txBody>
          <a:bodyPr/>
          <a:lstStyle/>
          <a:p>
            <a:r>
              <a:rPr lang="en-US" sz="6000" b="1" dirty="0">
                <a:latin typeface="Arial" panose="020B0604020202020204" pitchFamily="34" charset="0"/>
                <a:cs typeface="Arial" panose="020B0604020202020204" pitchFamily="34" charset="0"/>
              </a:rPr>
              <a:t>Mercury</a:t>
            </a:r>
          </a:p>
        </p:txBody>
      </p:sp>
      <p:sp>
        <p:nvSpPr>
          <p:cNvPr id="3" name="Content Placeholder 2"/>
          <p:cNvSpPr>
            <a:spLocks noGrp="1"/>
          </p:cNvSpPr>
          <p:nvPr>
            <p:ph idx="1"/>
          </p:nvPr>
        </p:nvSpPr>
        <p:spPr>
          <a:xfrm>
            <a:off x="228600" y="1068480"/>
            <a:ext cx="8686800" cy="5105400"/>
          </a:xfrm>
        </p:spPr>
        <p:txBody>
          <a:bodyPr/>
          <a:lstStyle/>
          <a:p>
            <a:r>
              <a:rPr lang="en-US" sz="3600" b="1" dirty="0"/>
              <a:t>Size relative to earth: smaller than earth</a:t>
            </a:r>
          </a:p>
          <a:p>
            <a:r>
              <a:rPr lang="en-US" sz="3600" b="1" dirty="0"/>
              <a:t>Surface features: many craters and high cliffs</a:t>
            </a:r>
          </a:p>
          <a:p>
            <a:r>
              <a:rPr lang="en-US" sz="3600" b="1" dirty="0"/>
              <a:t>Atmospheric features: no atmosphere</a:t>
            </a:r>
          </a:p>
          <a:p>
            <a:r>
              <a:rPr lang="en-US" sz="3600" b="1" dirty="0"/>
              <a:t>Relative distance from the sun: closest planet to the Sun</a:t>
            </a:r>
          </a:p>
          <a:p>
            <a:r>
              <a:rPr lang="en-US" sz="3600" b="1" dirty="0"/>
              <a:t>It cannot support life</a:t>
            </a:r>
          </a:p>
          <a:p>
            <a:r>
              <a:rPr lang="en-US" sz="3600" b="1" dirty="0"/>
              <a:t>Other facts: Inner planet; has no moons; “earth-like” characteristics</a:t>
            </a:r>
          </a:p>
          <a:p>
            <a:endParaRPr lang="en-US" dirty="0"/>
          </a:p>
        </p:txBody>
      </p:sp>
    </p:spTree>
    <p:extLst>
      <p:ext uri="{BB962C8B-B14F-4D97-AF65-F5344CB8AC3E}">
        <p14:creationId xmlns:p14="http://schemas.microsoft.com/office/powerpoint/2010/main" val="323285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dissolve">
                                      <p:cBhvr>
                                        <p:cTn id="3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9600" b="1" dirty="0">
                <a:latin typeface="Arial" panose="020B0604020202020204" pitchFamily="34" charset="0"/>
                <a:cs typeface="Arial" panose="020B0604020202020204" pitchFamily="34" charset="0"/>
              </a:rPr>
              <a:t>Venus</a:t>
            </a:r>
          </a:p>
        </p:txBody>
      </p:sp>
      <p:pic>
        <p:nvPicPr>
          <p:cNvPr id="6146" name="Picture 2" descr="http://www.solstation.com/stars/ven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99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288"/>
            <a:ext cx="8229600" cy="868362"/>
          </a:xfrm>
        </p:spPr>
        <p:txBody>
          <a:bodyPr/>
          <a:lstStyle/>
          <a:p>
            <a:r>
              <a:rPr lang="en-US" b="1" dirty="0">
                <a:latin typeface="Arial" panose="020B0604020202020204" pitchFamily="34" charset="0"/>
                <a:cs typeface="Arial" panose="020B0604020202020204" pitchFamily="34" charset="0"/>
              </a:rPr>
              <a:t>Venus</a:t>
            </a:r>
          </a:p>
        </p:txBody>
      </p:sp>
      <p:sp>
        <p:nvSpPr>
          <p:cNvPr id="3" name="Content Placeholder 2"/>
          <p:cNvSpPr>
            <a:spLocks noGrp="1"/>
          </p:cNvSpPr>
          <p:nvPr>
            <p:ph idx="1"/>
          </p:nvPr>
        </p:nvSpPr>
        <p:spPr>
          <a:xfrm>
            <a:off x="152400" y="838200"/>
            <a:ext cx="8839200" cy="5638800"/>
          </a:xfrm>
        </p:spPr>
        <p:txBody>
          <a:bodyPr/>
          <a:lstStyle/>
          <a:p>
            <a:r>
              <a:rPr lang="en-US" sz="2800" b="1" dirty="0">
                <a:latin typeface="Arial" panose="020B0604020202020204" pitchFamily="34" charset="0"/>
                <a:cs typeface="Arial" panose="020B0604020202020204" pitchFamily="34" charset="0"/>
              </a:rPr>
              <a:t>Size relative to earth: Close to the earth’s size</a:t>
            </a:r>
          </a:p>
          <a:p>
            <a:r>
              <a:rPr lang="en-US" sz="2800" b="1" dirty="0">
                <a:latin typeface="Arial" panose="020B0604020202020204" pitchFamily="34" charset="0"/>
                <a:cs typeface="Arial" panose="020B0604020202020204" pitchFamily="34" charset="0"/>
              </a:rPr>
              <a:t>Surface features: Hottest planet (can melt lead)</a:t>
            </a:r>
          </a:p>
          <a:p>
            <a:r>
              <a:rPr lang="en-US" sz="2800" b="1" dirty="0">
                <a:latin typeface="Arial" panose="020B0604020202020204" pitchFamily="34" charset="0"/>
                <a:cs typeface="Arial" panose="020B0604020202020204" pitchFamily="34" charset="0"/>
              </a:rPr>
              <a:t>Atmospheric features: Contains Carbon dioxide (CO</a:t>
            </a:r>
            <a:r>
              <a:rPr lang="en-US" sz="2800" b="1" baseline="-250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a:t>
            </a:r>
          </a:p>
          <a:p>
            <a:r>
              <a:rPr lang="en-US" sz="2800" b="1" dirty="0">
                <a:latin typeface="Arial" panose="020B0604020202020204" pitchFamily="34" charset="0"/>
                <a:cs typeface="Arial" panose="020B0604020202020204" pitchFamily="34" charset="0"/>
              </a:rPr>
              <a:t>Relative distance from the sun: Second planet from the sun </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Inner planet; sometimes called Earth’s twin because of its “earth-like” characteristics; a day is longer than a year due to its slow spin; spins clockwise; brightest object in the sky after the sun and moon</a:t>
            </a:r>
          </a:p>
        </p:txBody>
      </p:sp>
    </p:spTree>
    <p:extLst>
      <p:ext uri="{BB962C8B-B14F-4D97-AF65-F5344CB8AC3E}">
        <p14:creationId xmlns:p14="http://schemas.microsoft.com/office/powerpoint/2010/main" val="39998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9600" b="1" dirty="0">
                <a:latin typeface="Arial" panose="020B0604020202020204" pitchFamily="34" charset="0"/>
                <a:cs typeface="Arial" panose="020B0604020202020204" pitchFamily="34" charset="0"/>
              </a:rPr>
              <a:t>Earth</a:t>
            </a:r>
          </a:p>
        </p:txBody>
      </p:sp>
      <p:pic>
        <p:nvPicPr>
          <p:cNvPr id="7170" name="Picture 2" descr="http://ceoas.oregonstate.edu/earthsci/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6899"/>
            <a:ext cx="7010400" cy="466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5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600" b="1" dirty="0">
                <a:latin typeface="Arial" panose="020B0604020202020204" pitchFamily="34" charset="0"/>
                <a:cs typeface="Arial" panose="020B0604020202020204" pitchFamily="34" charset="0"/>
              </a:rPr>
              <a:t>Earth</a:t>
            </a:r>
          </a:p>
        </p:txBody>
      </p:sp>
      <p:sp>
        <p:nvSpPr>
          <p:cNvPr id="3" name="Content Placeholder 2"/>
          <p:cNvSpPr>
            <a:spLocks noGrp="1"/>
          </p:cNvSpPr>
          <p:nvPr>
            <p:ph idx="1"/>
          </p:nvPr>
        </p:nvSpPr>
        <p:spPr>
          <a:xfrm>
            <a:off x="152400" y="1187376"/>
            <a:ext cx="8763000" cy="5486400"/>
          </a:xfrm>
        </p:spPr>
        <p:txBody>
          <a:bodyPr/>
          <a:lstStyle/>
          <a:p>
            <a:r>
              <a:rPr lang="en-US" sz="3400" b="1" dirty="0">
                <a:latin typeface="Arial" panose="020B0604020202020204" pitchFamily="34" charset="0"/>
                <a:cs typeface="Arial" panose="020B0604020202020204" pitchFamily="34" charset="0"/>
              </a:rPr>
              <a:t>Surface features: Has canyons, craters, mountains, volcanoes; more than 70% of the surface is covered by water</a:t>
            </a:r>
          </a:p>
          <a:p>
            <a:r>
              <a:rPr lang="en-US" sz="3400" b="1" dirty="0">
                <a:latin typeface="Arial" panose="020B0604020202020204" pitchFamily="34" charset="0"/>
                <a:cs typeface="Arial" panose="020B0604020202020204" pitchFamily="34" charset="0"/>
              </a:rPr>
              <a:t>Atmospheric features: Contains Oxygen (O</a:t>
            </a:r>
            <a:r>
              <a:rPr lang="en-US" sz="3400" b="1" baseline="-25000" dirty="0">
                <a:latin typeface="Arial" panose="020B0604020202020204" pitchFamily="34" charset="0"/>
                <a:cs typeface="Arial" panose="020B0604020202020204" pitchFamily="34" charset="0"/>
              </a:rPr>
              <a:t>2</a:t>
            </a:r>
            <a:r>
              <a:rPr lang="en-US" sz="3400" b="1" dirty="0">
                <a:latin typeface="Arial" panose="020B0604020202020204" pitchFamily="34" charset="0"/>
                <a:cs typeface="Arial" panose="020B0604020202020204" pitchFamily="34" charset="0"/>
              </a:rPr>
              <a:t>) and Nitrogen (N</a:t>
            </a:r>
            <a:r>
              <a:rPr lang="en-US" sz="3400" b="1" baseline="-25000" dirty="0">
                <a:latin typeface="Arial" panose="020B0604020202020204" pitchFamily="34" charset="0"/>
                <a:cs typeface="Arial" panose="020B0604020202020204" pitchFamily="34" charset="0"/>
              </a:rPr>
              <a:t>2</a:t>
            </a:r>
            <a:r>
              <a:rPr lang="en-US" sz="3400" b="1" dirty="0">
                <a:latin typeface="Arial" panose="020B0604020202020204" pitchFamily="34" charset="0"/>
                <a:cs typeface="Arial" panose="020B0604020202020204" pitchFamily="34" charset="0"/>
              </a:rPr>
              <a:t>)</a:t>
            </a:r>
            <a:endParaRPr lang="en-US" sz="3400" b="1" baseline="-25000" dirty="0">
              <a:latin typeface="Arial" panose="020B0604020202020204" pitchFamily="34" charset="0"/>
              <a:cs typeface="Arial" panose="020B0604020202020204" pitchFamily="34" charset="0"/>
            </a:endParaRPr>
          </a:p>
          <a:p>
            <a:r>
              <a:rPr lang="en-US" sz="3400" b="1" dirty="0">
                <a:latin typeface="Arial" panose="020B0604020202020204" pitchFamily="34" charset="0"/>
                <a:cs typeface="Arial" panose="020B0604020202020204" pitchFamily="34" charset="0"/>
              </a:rPr>
              <a:t>Relative distance from the sun: Third planet from the sun </a:t>
            </a:r>
          </a:p>
          <a:p>
            <a:r>
              <a:rPr lang="en-US" sz="3400" b="1" dirty="0">
                <a:latin typeface="Arial" panose="020B0604020202020204" pitchFamily="34" charset="0"/>
                <a:cs typeface="Arial" panose="020B0604020202020204" pitchFamily="34" charset="0"/>
              </a:rPr>
              <a:t>Only planet known to support life</a:t>
            </a:r>
          </a:p>
          <a:p>
            <a:r>
              <a:rPr lang="en-US" sz="3400" b="1" dirty="0">
                <a:latin typeface="Arial" panose="020B0604020202020204" pitchFamily="34" charset="0"/>
                <a:cs typeface="Arial" panose="020B0604020202020204" pitchFamily="34" charset="0"/>
              </a:rPr>
              <a:t>Other facts: Inner planet; Has one moon</a:t>
            </a:r>
          </a:p>
        </p:txBody>
      </p:sp>
    </p:spTree>
    <p:extLst>
      <p:ext uri="{BB962C8B-B14F-4D97-AF65-F5344CB8AC3E}">
        <p14:creationId xmlns:p14="http://schemas.microsoft.com/office/powerpoint/2010/main" val="39268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014"/>
            <a:ext cx="8229600" cy="1143000"/>
          </a:xfrm>
        </p:spPr>
        <p:txBody>
          <a:bodyPr/>
          <a:lstStyle/>
          <a:p>
            <a:r>
              <a:rPr lang="en-US" sz="8000" b="1" dirty="0">
                <a:latin typeface="Arial" panose="020B0604020202020204" pitchFamily="34" charset="0"/>
                <a:cs typeface="Arial" panose="020B0604020202020204" pitchFamily="34" charset="0"/>
              </a:rPr>
              <a:t>Mars</a:t>
            </a:r>
          </a:p>
        </p:txBody>
      </p:sp>
      <p:pic>
        <p:nvPicPr>
          <p:cNvPr id="8194" name="Picture 2" descr="http://upload.wikimedia.org/wikipedia/commons/e/e4/Water_ice_clouds_hanging_above_Tharsis_PIA02653_black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672" y="1379143"/>
            <a:ext cx="5251101" cy="52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0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096"/>
            <a:ext cx="8229600" cy="868362"/>
          </a:xfrm>
        </p:spPr>
        <p:txBody>
          <a:bodyPr/>
          <a:lstStyle/>
          <a:p>
            <a:r>
              <a:rPr lang="en-US" sz="6000" b="1" dirty="0">
                <a:latin typeface="Arial" panose="020B0604020202020204" pitchFamily="34" charset="0"/>
                <a:cs typeface="Arial" panose="020B0604020202020204" pitchFamily="34" charset="0"/>
              </a:rPr>
              <a:t>Mars</a:t>
            </a:r>
          </a:p>
        </p:txBody>
      </p:sp>
      <p:sp>
        <p:nvSpPr>
          <p:cNvPr id="3" name="Content Placeholder 2"/>
          <p:cNvSpPr>
            <a:spLocks noGrp="1"/>
          </p:cNvSpPr>
          <p:nvPr>
            <p:ph idx="1"/>
          </p:nvPr>
        </p:nvSpPr>
        <p:spPr>
          <a:xfrm>
            <a:off x="304800" y="958776"/>
            <a:ext cx="8686800" cy="5486400"/>
          </a:xfrm>
        </p:spPr>
        <p:txBody>
          <a:bodyPr/>
          <a:lstStyle/>
          <a:p>
            <a:r>
              <a:rPr lang="en-US" sz="2800" b="1" dirty="0">
                <a:latin typeface="Arial" panose="020B0604020202020204" pitchFamily="34" charset="0"/>
                <a:cs typeface="Arial" panose="020B0604020202020204" pitchFamily="34" charset="0"/>
              </a:rPr>
              <a:t>Size relative to earth: Smaller in size than the earth</a:t>
            </a:r>
          </a:p>
          <a:p>
            <a:r>
              <a:rPr lang="en-US" sz="2800" b="1" dirty="0">
                <a:latin typeface="Arial" panose="020B0604020202020204" pitchFamily="34" charset="0"/>
                <a:cs typeface="Arial" panose="020B0604020202020204" pitchFamily="34" charset="0"/>
              </a:rPr>
              <a:t>Surface features: “earth-like” characteristics; all water is frozen; once had active volcanoe</a:t>
            </a:r>
            <a:r>
              <a:rPr lang="en-US" sz="2800" dirty="0">
                <a:latin typeface="Arial" panose="020B0604020202020204" pitchFamily="34" charset="0"/>
                <a:cs typeface="Arial" panose="020B0604020202020204" pitchFamily="34" charset="0"/>
              </a:rPr>
              <a:t>s</a:t>
            </a:r>
          </a:p>
          <a:p>
            <a:r>
              <a:rPr lang="en-US" sz="2800" b="1" dirty="0">
                <a:latin typeface="Arial" panose="020B0604020202020204" pitchFamily="34" charset="0"/>
                <a:cs typeface="Arial" panose="020B0604020202020204" pitchFamily="34" charset="0"/>
              </a:rPr>
              <a:t>Atmospheric features: Thinner atmosphere than earth made mostly of carbon dioxide (CO</a:t>
            </a:r>
            <a:r>
              <a:rPr lang="en-US" sz="2800" b="1" baseline="-250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a:t>
            </a:r>
          </a:p>
          <a:p>
            <a:r>
              <a:rPr lang="en-US" sz="2800" b="1" dirty="0">
                <a:latin typeface="Arial" panose="020B0604020202020204" pitchFamily="34" charset="0"/>
                <a:cs typeface="Arial" panose="020B0604020202020204" pitchFamily="34" charset="0"/>
              </a:rPr>
              <a:t>Relative distance from the sun: Fourth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Inner planet; called the red planet because of rusted soil; has severe dust storms at hurricane speed</a:t>
            </a:r>
          </a:p>
        </p:txBody>
      </p:sp>
    </p:spTree>
    <p:extLst>
      <p:ext uri="{BB962C8B-B14F-4D97-AF65-F5344CB8AC3E}">
        <p14:creationId xmlns:p14="http://schemas.microsoft.com/office/powerpoint/2010/main" val="35425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sz="6600" b="1" dirty="0">
                <a:latin typeface="Arial" panose="020B0604020202020204" pitchFamily="34" charset="0"/>
                <a:cs typeface="Arial" panose="020B0604020202020204" pitchFamily="34" charset="0"/>
                <a:hlinkClick r:id="rId4"/>
              </a:rPr>
              <a:t>Study Jams Video:</a:t>
            </a:r>
            <a:br>
              <a:rPr lang="en-US" sz="6600" b="1" dirty="0">
                <a:latin typeface="Arial" panose="020B0604020202020204" pitchFamily="34" charset="0"/>
                <a:cs typeface="Arial" panose="020B0604020202020204" pitchFamily="34" charset="0"/>
                <a:hlinkClick r:id="rId4"/>
              </a:rPr>
            </a:br>
            <a:r>
              <a:rPr lang="en-US" sz="6600" b="1" dirty="0">
                <a:latin typeface="Arial" panose="020B0604020202020204" pitchFamily="34" charset="0"/>
                <a:cs typeface="Arial" panose="020B0604020202020204" pitchFamily="34" charset="0"/>
                <a:hlinkClick r:id="rId4"/>
              </a:rPr>
              <a:t>Inner Planets</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50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30"/>
            <a:ext cx="8229600" cy="1143000"/>
          </a:xfrm>
        </p:spPr>
        <p:txBody>
          <a:bodyPr/>
          <a:lstStyle/>
          <a:p>
            <a:r>
              <a:rPr lang="en-US" sz="6600" b="1" dirty="0">
                <a:latin typeface="Arial" panose="020B0604020202020204" pitchFamily="34" charset="0"/>
                <a:cs typeface="Arial" panose="020B0604020202020204" pitchFamily="34" charset="0"/>
              </a:rPr>
              <a:t>Jupiter</a:t>
            </a:r>
          </a:p>
        </p:txBody>
      </p:sp>
      <p:pic>
        <p:nvPicPr>
          <p:cNvPr id="9220" name="Picture 4" descr="http://1.bp.blogspot.com/-iW997Jw4tWU/UH2XaOGtKnI/AAAAAAAAAO4/VvOQKqTIqRE/s760/blogg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51816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4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458200" cy="2895600"/>
          </a:xfrm>
        </p:spPr>
        <p:txBody>
          <a:bodyPr/>
          <a:lstStyle/>
          <a:p>
            <a:r>
              <a:rPr lang="en-US" sz="5400" b="1" dirty="0">
                <a:latin typeface="Arial" panose="020B0604020202020204" pitchFamily="34" charset="0"/>
                <a:cs typeface="Arial" panose="020B0604020202020204" pitchFamily="34" charset="0"/>
              </a:rPr>
              <a:t>How does Earth compare to other planets in the solar system?</a:t>
            </a:r>
          </a:p>
        </p:txBody>
      </p:sp>
      <p:sp>
        <p:nvSpPr>
          <p:cNvPr id="3" name="Subtitle 2"/>
          <p:cNvSpPr>
            <a:spLocks noGrp="1"/>
          </p:cNvSpPr>
          <p:nvPr>
            <p:ph type="subTitle" idx="1"/>
          </p:nvPr>
        </p:nvSpPr>
        <p:spPr>
          <a:xfrm>
            <a:off x="609600" y="3886200"/>
            <a:ext cx="8153400" cy="2286000"/>
          </a:xfrm>
        </p:spPr>
        <p:txBody>
          <a:bodyPr/>
          <a:lstStyle/>
          <a:p>
            <a:pPr algn="l"/>
            <a:r>
              <a:rPr lang="en-US" sz="2400" b="1" dirty="0">
                <a:solidFill>
                  <a:schemeClr val="tx1"/>
                </a:solidFill>
                <a:latin typeface="Arial" panose="020B0604020202020204" pitchFamily="34" charset="0"/>
                <a:cs typeface="Arial" panose="020B0604020202020204" pitchFamily="34" charset="0"/>
              </a:rPr>
              <a:t>S6E1c. Compare and contrast planets in terms of: size relative to earth; surface and atmospheric features; relative distance from the sun; ability to support life</a:t>
            </a:r>
          </a:p>
          <a:p>
            <a:pPr algn="l"/>
            <a:endParaRPr lang="en-US" sz="1000" b="1" dirty="0">
              <a:solidFill>
                <a:schemeClr val="tx1"/>
              </a:solidFill>
              <a:latin typeface="Arial" panose="020B0604020202020204" pitchFamily="34" charset="0"/>
              <a:cs typeface="Arial" panose="020B0604020202020204" pitchFamily="34" charset="0"/>
            </a:endParaRPr>
          </a:p>
          <a:p>
            <a:pPr algn="l"/>
            <a:r>
              <a:rPr lang="en-US" sz="2400" b="1" dirty="0">
                <a:solidFill>
                  <a:schemeClr val="tx1"/>
                </a:solidFill>
                <a:latin typeface="Arial" panose="020B0604020202020204" pitchFamily="34" charset="0"/>
                <a:cs typeface="Arial" panose="020B0604020202020204" pitchFamily="34" charset="0"/>
              </a:rPr>
              <a:t>S6E1e. Explain that gravity is the force that governs the motion of the solar system</a:t>
            </a:r>
          </a:p>
        </p:txBody>
      </p:sp>
    </p:spTree>
    <p:extLst>
      <p:ext uri="{BB962C8B-B14F-4D97-AF65-F5344CB8AC3E}">
        <p14:creationId xmlns:p14="http://schemas.microsoft.com/office/powerpoint/2010/main" val="3113993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sz="5400" b="1" dirty="0">
                <a:latin typeface="Arial" panose="020B0604020202020204" pitchFamily="34" charset="0"/>
                <a:cs typeface="Arial" panose="020B0604020202020204" pitchFamily="34" charset="0"/>
              </a:rPr>
              <a:t>Jupiter</a:t>
            </a:r>
          </a:p>
        </p:txBody>
      </p:sp>
      <p:sp>
        <p:nvSpPr>
          <p:cNvPr id="3" name="Content Placeholder 2"/>
          <p:cNvSpPr>
            <a:spLocks noGrp="1"/>
          </p:cNvSpPr>
          <p:nvPr>
            <p:ph idx="1"/>
          </p:nvPr>
        </p:nvSpPr>
        <p:spPr>
          <a:xfrm>
            <a:off x="304800" y="990600"/>
            <a:ext cx="8686800" cy="5486400"/>
          </a:xfrm>
        </p:spPr>
        <p:txBody>
          <a:bodyPr/>
          <a:lstStyle/>
          <a:p>
            <a:r>
              <a:rPr lang="en-US" sz="3100" b="1" dirty="0">
                <a:latin typeface="Arial" panose="020B0604020202020204" pitchFamily="34" charset="0"/>
                <a:cs typeface="Arial" panose="020B0604020202020204" pitchFamily="34" charset="0"/>
              </a:rPr>
              <a:t>Size relative to earth: Larger than the earth</a:t>
            </a:r>
          </a:p>
          <a:p>
            <a:r>
              <a:rPr lang="en-US" sz="3100" b="1" dirty="0">
                <a:latin typeface="Arial" panose="020B0604020202020204" pitchFamily="34" charset="0"/>
                <a:cs typeface="Arial" panose="020B0604020202020204" pitchFamily="34" charset="0"/>
              </a:rPr>
              <a:t>Surface features: Gaseous planet</a:t>
            </a:r>
          </a:p>
          <a:p>
            <a:r>
              <a:rPr lang="en-US" sz="3100" b="1" dirty="0">
                <a:latin typeface="Arial" panose="020B0604020202020204" pitchFamily="34" charset="0"/>
                <a:cs typeface="Arial" panose="020B0604020202020204" pitchFamily="34" charset="0"/>
              </a:rPr>
              <a:t>Atmospheric features: Contains mostly Hydrogen (H</a:t>
            </a:r>
            <a:r>
              <a:rPr lang="en-US" sz="3100" b="1" baseline="-25000" dirty="0">
                <a:latin typeface="Arial" panose="020B0604020202020204" pitchFamily="34" charset="0"/>
                <a:cs typeface="Arial" panose="020B0604020202020204" pitchFamily="34" charset="0"/>
              </a:rPr>
              <a:t>2</a:t>
            </a:r>
            <a:r>
              <a:rPr lang="en-US" sz="3100" b="1" dirty="0">
                <a:latin typeface="Arial" panose="020B0604020202020204" pitchFamily="34" charset="0"/>
                <a:cs typeface="Arial" panose="020B0604020202020204" pitchFamily="34" charset="0"/>
              </a:rPr>
              <a:t>) and Helium (He)</a:t>
            </a:r>
          </a:p>
          <a:p>
            <a:r>
              <a:rPr lang="en-US" sz="3100" b="1" dirty="0">
                <a:latin typeface="Arial" panose="020B0604020202020204" pitchFamily="34" charset="0"/>
                <a:cs typeface="Arial" panose="020B0604020202020204" pitchFamily="34" charset="0"/>
              </a:rPr>
              <a:t>Relative distance from the sun: Fifth planet from the Sun</a:t>
            </a:r>
          </a:p>
          <a:p>
            <a:r>
              <a:rPr lang="en-US" sz="3100" b="1" dirty="0">
                <a:latin typeface="Arial" panose="020B0604020202020204" pitchFamily="34" charset="0"/>
                <a:cs typeface="Arial" panose="020B0604020202020204" pitchFamily="34" charset="0"/>
              </a:rPr>
              <a:t>It cannot support life</a:t>
            </a:r>
          </a:p>
          <a:p>
            <a:r>
              <a:rPr lang="en-US" sz="3100" b="1" dirty="0">
                <a:latin typeface="Arial" panose="020B0604020202020204" pitchFamily="34" charset="0"/>
                <a:cs typeface="Arial" panose="020B0604020202020204" pitchFamily="34" charset="0"/>
              </a:rPr>
              <a:t>Other facts: Outer planet; largest planet; faint ring of dust; spins the fastest; has 63 moons; has a large red spot</a:t>
            </a:r>
          </a:p>
        </p:txBody>
      </p:sp>
    </p:spTree>
    <p:extLst>
      <p:ext uri="{BB962C8B-B14F-4D97-AF65-F5344CB8AC3E}">
        <p14:creationId xmlns:p14="http://schemas.microsoft.com/office/powerpoint/2010/main" val="35970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05" y="304800"/>
            <a:ext cx="8229600" cy="1143000"/>
          </a:xfrm>
        </p:spPr>
        <p:txBody>
          <a:bodyPr/>
          <a:lstStyle/>
          <a:p>
            <a:r>
              <a:rPr lang="en-US" sz="8800" b="1" dirty="0">
                <a:latin typeface="Arial" panose="020B0604020202020204" pitchFamily="34" charset="0"/>
                <a:cs typeface="Arial" panose="020B0604020202020204" pitchFamily="34" charset="0"/>
              </a:rPr>
              <a:t>Saturn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01" y="2057400"/>
            <a:ext cx="7931757"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58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a:latin typeface="Arial" panose="020B0604020202020204" pitchFamily="34" charset="0"/>
                <a:cs typeface="Arial" panose="020B0604020202020204" pitchFamily="34" charset="0"/>
              </a:rPr>
              <a:t>Saturn</a:t>
            </a:r>
          </a:p>
        </p:txBody>
      </p:sp>
      <p:sp>
        <p:nvSpPr>
          <p:cNvPr id="3" name="Content Placeholder 2"/>
          <p:cNvSpPr>
            <a:spLocks noGrp="1"/>
          </p:cNvSpPr>
          <p:nvPr>
            <p:ph idx="1"/>
          </p:nvPr>
        </p:nvSpPr>
        <p:spPr>
          <a:xfrm>
            <a:off x="304800" y="990600"/>
            <a:ext cx="8686800" cy="5486400"/>
          </a:xfrm>
        </p:spPr>
        <p:txBody>
          <a:bodyPr/>
          <a:lstStyle/>
          <a:p>
            <a:r>
              <a:rPr lang="en-US" sz="2800" b="1" dirty="0">
                <a:latin typeface="Arial" panose="020B0604020202020204" pitchFamily="34" charset="0"/>
                <a:cs typeface="Arial" panose="020B0604020202020204" pitchFamily="34" charset="0"/>
              </a:rPr>
              <a:t>Size relative to earth: Larger than earth</a:t>
            </a:r>
          </a:p>
          <a:p>
            <a:r>
              <a:rPr lang="en-US" sz="2800" b="1" dirty="0">
                <a:latin typeface="Arial" panose="020B0604020202020204" pitchFamily="34" charset="0"/>
                <a:cs typeface="Arial" panose="020B0604020202020204" pitchFamily="34" charset="0"/>
              </a:rPr>
              <a:t>Surface features: Surface is fluid; it is the least dense planet </a:t>
            </a:r>
          </a:p>
          <a:p>
            <a:r>
              <a:rPr lang="en-US" sz="2800" b="1" dirty="0">
                <a:latin typeface="Arial" panose="020B0604020202020204" pitchFamily="34" charset="0"/>
                <a:cs typeface="Arial" panose="020B0604020202020204" pitchFamily="34" charset="0"/>
              </a:rPr>
              <a:t>Atmospheric features: </a:t>
            </a:r>
            <a:r>
              <a:rPr lang="en-US" sz="2800" b="1" dirty="0">
                <a:solidFill>
                  <a:prstClr val="black"/>
                </a:solidFill>
                <a:latin typeface="Arial" panose="020B0604020202020204" pitchFamily="34" charset="0"/>
                <a:cs typeface="Arial" panose="020B0604020202020204" pitchFamily="34" charset="0"/>
              </a:rPr>
              <a:t>Contains mostly Hydrogen (H</a:t>
            </a:r>
            <a:r>
              <a:rPr lang="en-US" sz="2800" b="1" baseline="-25000" dirty="0">
                <a:solidFill>
                  <a:prstClr val="black"/>
                </a:solidFill>
                <a:latin typeface="Arial" panose="020B0604020202020204" pitchFamily="34" charset="0"/>
                <a:cs typeface="Arial" panose="020B0604020202020204" pitchFamily="34" charset="0"/>
              </a:rPr>
              <a:t>2</a:t>
            </a:r>
            <a:r>
              <a:rPr lang="en-US" sz="2800" b="1" dirty="0">
                <a:solidFill>
                  <a:prstClr val="black"/>
                </a:solidFill>
                <a:latin typeface="Arial" panose="020B0604020202020204" pitchFamily="34" charset="0"/>
                <a:cs typeface="Arial" panose="020B0604020202020204" pitchFamily="34" charset="0"/>
              </a:rPr>
              <a:t>) and Helium (He)</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Relative distance from the sun: Sixth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Outer planet; Gaseous planet; 1 year equals 29 ½ Earth years; Largest, most impressive ring system; Second largest planet in the solar system</a:t>
            </a:r>
          </a:p>
        </p:txBody>
      </p:sp>
    </p:spTree>
    <p:extLst>
      <p:ext uri="{BB962C8B-B14F-4D97-AF65-F5344CB8AC3E}">
        <p14:creationId xmlns:p14="http://schemas.microsoft.com/office/powerpoint/2010/main" val="23212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4600"/>
            <a:ext cx="4561695" cy="1143000"/>
          </a:xfrm>
        </p:spPr>
        <p:txBody>
          <a:bodyPr/>
          <a:lstStyle/>
          <a:p>
            <a:r>
              <a:rPr lang="en-US" sz="8800" b="1" dirty="0">
                <a:latin typeface="Arial" panose="020B0604020202020204" pitchFamily="34" charset="0"/>
                <a:cs typeface="Arial" panose="020B0604020202020204" pitchFamily="34" charset="0"/>
              </a:rPr>
              <a:t>Uranus</a:t>
            </a:r>
          </a:p>
        </p:txBody>
      </p:sp>
      <p:pic>
        <p:nvPicPr>
          <p:cNvPr id="11266" name="Picture 2" descr="http://www.sciencemonster.com/astronomy/images/planet_uranus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
            <a:ext cx="3048000" cy="603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a:latin typeface="Arial" panose="020B0604020202020204" pitchFamily="34" charset="0"/>
                <a:cs typeface="Arial" panose="020B0604020202020204" pitchFamily="34" charset="0"/>
              </a:rPr>
              <a:t>Uranus</a:t>
            </a:r>
          </a:p>
        </p:txBody>
      </p:sp>
      <p:sp>
        <p:nvSpPr>
          <p:cNvPr id="3" name="Content Placeholder 2"/>
          <p:cNvSpPr>
            <a:spLocks noGrp="1"/>
          </p:cNvSpPr>
          <p:nvPr>
            <p:ph idx="1"/>
          </p:nvPr>
        </p:nvSpPr>
        <p:spPr>
          <a:xfrm>
            <a:off x="304800" y="990600"/>
            <a:ext cx="8686800" cy="5486400"/>
          </a:xfrm>
        </p:spPr>
        <p:txBody>
          <a:bodyPr/>
          <a:lstStyle/>
          <a:p>
            <a:r>
              <a:rPr lang="en-US" sz="2800" b="1" dirty="0">
                <a:latin typeface="Arial" panose="020B0604020202020204" pitchFamily="34" charset="0"/>
                <a:cs typeface="Arial" panose="020B0604020202020204" pitchFamily="34" charset="0"/>
              </a:rPr>
              <a:t>Size relative to earth: Larger than earth</a:t>
            </a:r>
          </a:p>
          <a:p>
            <a:r>
              <a:rPr lang="en-US" sz="2800" b="1" dirty="0">
                <a:latin typeface="Arial" panose="020B0604020202020204" pitchFamily="34" charset="0"/>
                <a:cs typeface="Arial" panose="020B0604020202020204" pitchFamily="34" charset="0"/>
              </a:rPr>
              <a:t>Surface features: planet of ice and gas so it really does not have a surface (you would sink into the liquid icy center) </a:t>
            </a:r>
          </a:p>
          <a:p>
            <a:r>
              <a:rPr lang="en-US" sz="2800" b="1" dirty="0">
                <a:latin typeface="Arial" panose="020B0604020202020204" pitchFamily="34" charset="0"/>
                <a:cs typeface="Arial" panose="020B0604020202020204" pitchFamily="34" charset="0"/>
              </a:rPr>
              <a:t>Atmospheric features: </a:t>
            </a:r>
            <a:r>
              <a:rPr lang="en-US" sz="2800" b="1" dirty="0">
                <a:solidFill>
                  <a:prstClr val="black"/>
                </a:solidFill>
                <a:latin typeface="Arial" panose="020B0604020202020204" pitchFamily="34" charset="0"/>
                <a:cs typeface="Arial" panose="020B0604020202020204" pitchFamily="34" charset="0"/>
              </a:rPr>
              <a:t>Contains mostly Hydrogen (H</a:t>
            </a:r>
            <a:r>
              <a:rPr lang="en-US" sz="2800" b="1" baseline="-25000" dirty="0">
                <a:solidFill>
                  <a:prstClr val="black"/>
                </a:solidFill>
                <a:latin typeface="Arial" panose="020B0604020202020204" pitchFamily="34" charset="0"/>
                <a:cs typeface="Arial" panose="020B0604020202020204" pitchFamily="34" charset="0"/>
              </a:rPr>
              <a:t>2</a:t>
            </a:r>
            <a:r>
              <a:rPr lang="en-US" sz="2800" b="1" dirty="0">
                <a:solidFill>
                  <a:prstClr val="black"/>
                </a:solidFill>
                <a:latin typeface="Arial" panose="020B0604020202020204" pitchFamily="34" charset="0"/>
                <a:cs typeface="Arial" panose="020B0604020202020204" pitchFamily="34" charset="0"/>
              </a:rPr>
              <a:t>), Helium (He), and Methane (CH</a:t>
            </a:r>
            <a:r>
              <a:rPr lang="en-US" sz="2800" b="1" baseline="-25000" dirty="0">
                <a:solidFill>
                  <a:prstClr val="black"/>
                </a:solidFill>
                <a:latin typeface="Arial" panose="020B0604020202020204" pitchFamily="34" charset="0"/>
                <a:cs typeface="Arial" panose="020B0604020202020204" pitchFamily="34" charset="0"/>
              </a:rPr>
              <a:t>4</a:t>
            </a:r>
            <a:r>
              <a:rPr lang="en-US" sz="2800" b="1" dirty="0">
                <a:solidFill>
                  <a:prstClr val="black"/>
                </a:solidFill>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Relative distance from the sun: 7</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Gaseous planet; Third largest planet; Tipped on its side</a:t>
            </a:r>
          </a:p>
        </p:txBody>
      </p:sp>
    </p:spTree>
    <p:extLst>
      <p:ext uri="{BB962C8B-B14F-4D97-AF65-F5344CB8AC3E}">
        <p14:creationId xmlns:p14="http://schemas.microsoft.com/office/powerpoint/2010/main" val="52580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724400" cy="1143000"/>
          </a:xfrm>
        </p:spPr>
        <p:txBody>
          <a:bodyPr/>
          <a:lstStyle/>
          <a:p>
            <a:r>
              <a:rPr lang="en-US" sz="8800" b="1" dirty="0">
                <a:latin typeface="Arial" panose="020B0604020202020204" pitchFamily="34" charset="0"/>
                <a:cs typeface="Arial" panose="020B0604020202020204" pitchFamily="34" charset="0"/>
              </a:rPr>
              <a:t>Neptune</a:t>
            </a:r>
          </a:p>
        </p:txBody>
      </p:sp>
      <p:pic>
        <p:nvPicPr>
          <p:cNvPr id="12290" name="Picture 2" descr="http://www.solstation.com/stars/neptu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4810125"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sz="6000" b="1" dirty="0">
                <a:latin typeface="Arial" panose="020B0604020202020204" pitchFamily="34" charset="0"/>
                <a:cs typeface="Arial" panose="020B0604020202020204" pitchFamily="34" charset="0"/>
              </a:rPr>
              <a:t>Neptune</a:t>
            </a:r>
          </a:p>
        </p:txBody>
      </p:sp>
      <p:sp>
        <p:nvSpPr>
          <p:cNvPr id="3" name="Content Placeholder 2"/>
          <p:cNvSpPr>
            <a:spLocks noGrp="1"/>
          </p:cNvSpPr>
          <p:nvPr>
            <p:ph idx="1"/>
          </p:nvPr>
        </p:nvSpPr>
        <p:spPr>
          <a:xfrm>
            <a:off x="228600" y="1219200"/>
            <a:ext cx="8686800" cy="4953000"/>
          </a:xfrm>
        </p:spPr>
        <p:txBody>
          <a:bodyPr/>
          <a:lstStyle/>
          <a:p>
            <a:r>
              <a:rPr lang="en-US" sz="2800" b="1" dirty="0">
                <a:latin typeface="Arial" panose="020B0604020202020204" pitchFamily="34" charset="0"/>
                <a:cs typeface="Arial" panose="020B0604020202020204" pitchFamily="34" charset="0"/>
              </a:rPr>
              <a:t>Size relative to earth: Larger than earth</a:t>
            </a:r>
          </a:p>
          <a:p>
            <a:r>
              <a:rPr lang="en-US" sz="2800" b="1" dirty="0">
                <a:latin typeface="Arial" panose="020B0604020202020204" pitchFamily="34" charset="0"/>
                <a:cs typeface="Arial" panose="020B0604020202020204" pitchFamily="34" charset="0"/>
              </a:rPr>
              <a:t>Surface features: Coldest planet and has large storm systems like the Great Dark Spot; not a solid surface  </a:t>
            </a:r>
          </a:p>
          <a:p>
            <a:r>
              <a:rPr lang="en-US" sz="2800" b="1" dirty="0">
                <a:latin typeface="Arial" panose="020B0604020202020204" pitchFamily="34" charset="0"/>
                <a:cs typeface="Arial" panose="020B0604020202020204" pitchFamily="34" charset="0"/>
              </a:rPr>
              <a:t>Atmospheric features:</a:t>
            </a:r>
            <a:r>
              <a:rPr lang="en-US" sz="2800" b="1" dirty="0">
                <a:solidFill>
                  <a:prstClr val="black"/>
                </a:solidFill>
                <a:latin typeface="Arial" panose="020B0604020202020204" pitchFamily="34" charset="0"/>
                <a:cs typeface="Arial" panose="020B0604020202020204" pitchFamily="34" charset="0"/>
              </a:rPr>
              <a:t> Methane (CH</a:t>
            </a:r>
            <a:r>
              <a:rPr lang="en-US" sz="2800" b="1" baseline="-25000" dirty="0">
                <a:solidFill>
                  <a:prstClr val="black"/>
                </a:solidFill>
                <a:latin typeface="Arial" panose="020B0604020202020204" pitchFamily="34" charset="0"/>
                <a:cs typeface="Arial" panose="020B0604020202020204" pitchFamily="34" charset="0"/>
              </a:rPr>
              <a:t>4</a:t>
            </a:r>
            <a:r>
              <a:rPr lang="en-US" sz="2800" b="1" dirty="0">
                <a:solidFill>
                  <a:prstClr val="black"/>
                </a:solidFill>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Relative distance from the sun: 8</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planet from the sun</a:t>
            </a:r>
          </a:p>
          <a:p>
            <a:r>
              <a:rPr lang="en-US" sz="2800" b="1" dirty="0">
                <a:latin typeface="Arial" panose="020B0604020202020204" pitchFamily="34" charset="0"/>
                <a:cs typeface="Arial" panose="020B0604020202020204" pitchFamily="34" charset="0"/>
              </a:rPr>
              <a:t>It cannot support life</a:t>
            </a:r>
          </a:p>
          <a:p>
            <a:r>
              <a:rPr lang="en-US" sz="2800" b="1" dirty="0">
                <a:latin typeface="Arial" panose="020B0604020202020204" pitchFamily="34" charset="0"/>
                <a:cs typeface="Arial" panose="020B0604020202020204" pitchFamily="34" charset="0"/>
              </a:rPr>
              <a:t>Other facts: Outer planet; Gaseous planet</a:t>
            </a:r>
          </a:p>
        </p:txBody>
      </p:sp>
    </p:spTree>
    <p:extLst>
      <p:ext uri="{BB962C8B-B14F-4D97-AF65-F5344CB8AC3E}">
        <p14:creationId xmlns:p14="http://schemas.microsoft.com/office/powerpoint/2010/main" val="7791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182" y="1371600"/>
            <a:ext cx="8229600" cy="4191000"/>
          </a:xfrm>
        </p:spPr>
        <p:txBody>
          <a:bodyPr/>
          <a:lstStyle/>
          <a:p>
            <a:r>
              <a:rPr lang="en-US" sz="6600" b="1" dirty="0">
                <a:latin typeface="Arial" panose="020B0604020202020204" pitchFamily="34" charset="0"/>
                <a:cs typeface="Arial" panose="020B0604020202020204" pitchFamily="34" charset="0"/>
                <a:hlinkClick r:id="rId4"/>
              </a:rPr>
              <a:t>Study Jams Video:</a:t>
            </a:r>
            <a:br>
              <a:rPr lang="en-US" sz="6600" b="1" dirty="0">
                <a:latin typeface="Arial" panose="020B0604020202020204" pitchFamily="34" charset="0"/>
                <a:cs typeface="Arial" panose="020B0604020202020204" pitchFamily="34" charset="0"/>
                <a:hlinkClick r:id="rId4"/>
              </a:rPr>
            </a:br>
            <a:r>
              <a:rPr lang="en-US" sz="6600" b="1" dirty="0">
                <a:latin typeface="Arial" panose="020B0604020202020204" pitchFamily="34" charset="0"/>
                <a:cs typeface="Arial" panose="020B0604020202020204" pitchFamily="34" charset="0"/>
                <a:hlinkClick r:id="rId4"/>
              </a:rPr>
              <a:t>Outer Planets</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47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Summarizing Strategy: Comparing Planets Graphic Organizer</a:t>
            </a:r>
          </a:p>
        </p:txBody>
      </p:sp>
      <p:graphicFrame>
        <p:nvGraphicFramePr>
          <p:cNvPr id="3" name="Object 2"/>
          <p:cNvGraphicFramePr>
            <a:graphicFrameLocks noChangeAspect="1"/>
          </p:cNvGraphicFramePr>
          <p:nvPr>
            <p:extLst>
              <p:ext uri="{D42A27DB-BD31-4B8C-83A1-F6EECF244321}">
                <p14:modId xmlns:p14="http://schemas.microsoft.com/office/powerpoint/2010/main" val="2585573799"/>
              </p:ext>
            </p:extLst>
          </p:nvPr>
        </p:nvGraphicFramePr>
        <p:xfrm>
          <a:off x="1219200" y="1676400"/>
          <a:ext cx="6247834" cy="4648200"/>
        </p:xfrm>
        <a:graphic>
          <a:graphicData uri="http://schemas.openxmlformats.org/presentationml/2006/ole">
            <mc:AlternateContent xmlns:mc="http://schemas.openxmlformats.org/markup-compatibility/2006">
              <mc:Choice xmlns:v="urn:schemas-microsoft-com:vml" Requires="v">
                <p:oleObj spid="_x0000_s3105" name="Document" r:id="rId4" imgW="9179901" imgH="6830509" progId="Word.Document.12">
                  <p:embed/>
                </p:oleObj>
              </mc:Choice>
              <mc:Fallback>
                <p:oleObj name="Document" r:id="rId4" imgW="9179901" imgH="6830509" progId="Word.Document.12">
                  <p:embed/>
                  <p:pic>
                    <p:nvPicPr>
                      <p:cNvPr id="0" name=""/>
                      <p:cNvPicPr/>
                      <p:nvPr/>
                    </p:nvPicPr>
                    <p:blipFill>
                      <a:blip r:embed="rId5"/>
                      <a:stretch>
                        <a:fillRect/>
                      </a:stretch>
                    </p:blipFill>
                    <p:spPr>
                      <a:xfrm>
                        <a:off x="1219200" y="1676400"/>
                        <a:ext cx="6247834" cy="4648200"/>
                      </a:xfrm>
                      <a:prstGeom prst="rect">
                        <a:avLst/>
                      </a:prstGeom>
                    </p:spPr>
                  </p:pic>
                </p:oleObj>
              </mc:Fallback>
            </mc:AlternateContent>
          </a:graphicData>
        </a:graphic>
      </p:graphicFrame>
    </p:spTree>
    <p:extLst>
      <p:ext uri="{BB962C8B-B14F-4D97-AF65-F5344CB8AC3E}">
        <p14:creationId xmlns:p14="http://schemas.microsoft.com/office/powerpoint/2010/main" val="2720508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3581400" cy="3048000"/>
          </a:xfrm>
        </p:spPr>
        <p:txBody>
          <a:bodyPr/>
          <a:lstStyle/>
          <a:p>
            <a:r>
              <a:rPr lang="en-US" sz="4000" dirty="0"/>
              <a:t>Use the Solar System Planet Notes to record important information.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8600"/>
            <a:ext cx="4566230" cy="6356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65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72016"/>
            <a:ext cx="4114800" cy="792162"/>
          </a:xfrm>
        </p:spPr>
        <p:txBody>
          <a:bodyPr/>
          <a:lstStyle/>
          <a:p>
            <a:r>
              <a:rPr lang="en-US" altLang="en-US" sz="6000" b="1" dirty="0">
                <a:latin typeface="Arial" charset="0"/>
                <a:cs typeface="Arial" charset="0"/>
              </a:rPr>
              <a:t>Gravity</a:t>
            </a:r>
          </a:p>
        </p:txBody>
      </p:sp>
      <p:sp>
        <p:nvSpPr>
          <p:cNvPr id="3075" name="Content Placeholder 2"/>
          <p:cNvSpPr>
            <a:spLocks noGrp="1"/>
          </p:cNvSpPr>
          <p:nvPr>
            <p:ph idx="1"/>
          </p:nvPr>
        </p:nvSpPr>
        <p:spPr>
          <a:xfrm>
            <a:off x="152400" y="945382"/>
            <a:ext cx="8763000" cy="5867400"/>
          </a:xfrm>
        </p:spPr>
        <p:txBody>
          <a:bodyPr/>
          <a:lstStyle/>
          <a:p>
            <a:r>
              <a:rPr lang="en-US" altLang="en-US" sz="2800" dirty="0">
                <a:latin typeface="Arial" charset="0"/>
                <a:cs typeface="Arial" charset="0"/>
              </a:rPr>
              <a:t>The gravitational force of the </a:t>
            </a:r>
            <a:br>
              <a:rPr lang="en-US" altLang="en-US" sz="2800" dirty="0">
                <a:latin typeface="Arial" charset="0"/>
                <a:cs typeface="Arial" charset="0"/>
              </a:rPr>
            </a:br>
            <a:r>
              <a:rPr lang="en-US" altLang="en-US" sz="2800" dirty="0">
                <a:latin typeface="Arial" charset="0"/>
                <a:cs typeface="Arial" charset="0"/>
              </a:rPr>
              <a:t>Sun keeps planets in orbit </a:t>
            </a:r>
            <a:br>
              <a:rPr lang="en-US" altLang="en-US" sz="2800" dirty="0">
                <a:latin typeface="Arial" charset="0"/>
                <a:cs typeface="Arial" charset="0"/>
              </a:rPr>
            </a:br>
            <a:r>
              <a:rPr lang="en-US" altLang="en-US" sz="2800" dirty="0">
                <a:latin typeface="Arial" charset="0"/>
                <a:cs typeface="Arial" charset="0"/>
              </a:rPr>
              <a:t>around the Sun and controls </a:t>
            </a:r>
            <a:br>
              <a:rPr lang="en-US" altLang="en-US" sz="2800" dirty="0">
                <a:latin typeface="Arial" charset="0"/>
                <a:cs typeface="Arial" charset="0"/>
              </a:rPr>
            </a:br>
            <a:r>
              <a:rPr lang="en-US" altLang="en-US" sz="2800" dirty="0">
                <a:latin typeface="Arial" charset="0"/>
                <a:cs typeface="Arial" charset="0"/>
              </a:rPr>
              <a:t>the rest of the motion of the </a:t>
            </a:r>
            <a:br>
              <a:rPr lang="en-US" altLang="en-US" sz="2800" dirty="0">
                <a:latin typeface="Arial" charset="0"/>
                <a:cs typeface="Arial" charset="0"/>
              </a:rPr>
            </a:br>
            <a:r>
              <a:rPr lang="en-US" altLang="en-US" sz="2800" dirty="0">
                <a:latin typeface="Arial" charset="0"/>
                <a:cs typeface="Arial" charset="0"/>
              </a:rPr>
              <a:t>solar system.</a:t>
            </a:r>
          </a:p>
          <a:p>
            <a:pPr marL="0" indent="0">
              <a:buNone/>
            </a:pPr>
            <a:endParaRPr lang="en-US" altLang="en-US" sz="1050" dirty="0">
              <a:latin typeface="Arial" charset="0"/>
              <a:cs typeface="Arial" charset="0"/>
            </a:endParaRPr>
          </a:p>
          <a:p>
            <a:r>
              <a:rPr lang="en-US" altLang="en-US" sz="2800" dirty="0">
                <a:latin typeface="Arial" charset="0"/>
                <a:cs typeface="Arial" charset="0"/>
              </a:rPr>
              <a:t>The mass of an object and the distance between objects determine the force of gravity. </a:t>
            </a:r>
            <a:r>
              <a:rPr lang="en-US" altLang="en-US" sz="2800" u="sng" dirty="0">
                <a:latin typeface="Arial" charset="0"/>
                <a:cs typeface="Arial" charset="0"/>
                <a:hlinkClick r:id="rId3" action="ppaction://hlinksldjump"/>
              </a:rPr>
              <a:t>Inertia</a:t>
            </a:r>
            <a:r>
              <a:rPr lang="en-US" altLang="en-US" sz="2800" dirty="0">
                <a:latin typeface="Arial" charset="0"/>
                <a:cs typeface="Arial" charset="0"/>
              </a:rPr>
              <a:t> and gravity work together. </a:t>
            </a:r>
          </a:p>
          <a:p>
            <a:pPr marL="0" indent="0">
              <a:buNone/>
            </a:pPr>
            <a:endParaRPr lang="en-US" altLang="en-US" sz="1050" dirty="0">
              <a:latin typeface="Arial" charset="0"/>
              <a:cs typeface="Arial" charset="0"/>
            </a:endParaRPr>
          </a:p>
          <a:p>
            <a:r>
              <a:rPr lang="en-US" altLang="en-US" sz="2800" dirty="0">
                <a:latin typeface="Arial" charset="0"/>
                <a:cs typeface="Arial" charset="0"/>
              </a:rPr>
              <a:t>The gravitational attractions of the planets, either individually or as a group are small because of the distances between the planets. </a:t>
            </a:r>
            <a:endParaRPr lang="en-US" altLang="en-US" sz="3000" dirty="0">
              <a:latin typeface="Arial" charset="0"/>
              <a:cs typeface="Arial" charset="0"/>
            </a:endParaRPr>
          </a:p>
        </p:txBody>
      </p:sp>
      <p:pic>
        <p:nvPicPr>
          <p:cNvPr id="1026" name="Picture 2" descr="http://membercentral.aaas.org/files/imagecache/node-full/images/science_collection/grav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82" y="304800"/>
            <a:ext cx="3548367"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1000"/>
                                        <p:tgtEl>
                                          <p:spTgt spid="3074"/>
                                        </p:tgtEl>
                                      </p:cBhvr>
                                    </p:animEffect>
                                  </p:childTnLst>
                                </p:cTn>
                              </p:par>
                              <p:par>
                                <p:cTn id="8" presetID="9"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dissolve">
                                      <p:cBhvr>
                                        <p:cTn id="15" dur="1000"/>
                                        <p:tgtEl>
                                          <p:spTgt spid="30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dissolve">
                                      <p:cBhvr>
                                        <p:cTn id="20" dur="1000"/>
                                        <p:tgtEl>
                                          <p:spTgt spid="30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Effect transition="in" filter="dissolve">
                                      <p:cBhvr>
                                        <p:cTn id="25"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828800"/>
          </a:xfrm>
        </p:spPr>
        <p:txBody>
          <a:bodyPr/>
          <a:lstStyle/>
          <a:p>
            <a:r>
              <a:rPr lang="en-US" sz="3600" b="1" dirty="0"/>
              <a:t>Inertia </a:t>
            </a:r>
            <a:r>
              <a:rPr lang="en-US" sz="3600" dirty="0"/>
              <a:t>– the tendency of an object to resist being moved or, if the object is moving, to resist a change until an outside force acts on the object. </a:t>
            </a:r>
          </a:p>
        </p:txBody>
      </p:sp>
      <p:pic>
        <p:nvPicPr>
          <p:cNvPr id="2050" name="Picture 2" descr="http://sophialearning.s3.amazonaws.com/packet_logos/4231/large/inertia.jpg?1309267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940" y="3013710"/>
            <a:ext cx="2762249" cy="2762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images.tutorvista.com/cms/images/95/inertia-flicked-cardboard-coin-tumbler-experimen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46958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joshsang.files.wordpress.com/2013/11/inertia-garfiel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68" y="4953000"/>
            <a:ext cx="5486400"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1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276600"/>
          </a:xfrm>
        </p:spPr>
        <p:txBody>
          <a:bodyPr/>
          <a:lstStyle/>
          <a:p>
            <a:r>
              <a:rPr lang="en-US" sz="6600" b="1" dirty="0">
                <a:latin typeface="Arial" panose="020B0604020202020204" pitchFamily="34" charset="0"/>
                <a:cs typeface="Arial" panose="020B0604020202020204" pitchFamily="34" charset="0"/>
                <a:hlinkClick r:id="rId4"/>
              </a:rPr>
              <a:t>Study Jams Video: </a:t>
            </a:r>
            <a:br>
              <a:rPr lang="en-US" sz="6600" b="1" dirty="0">
                <a:latin typeface="Arial" panose="020B0604020202020204" pitchFamily="34" charset="0"/>
                <a:cs typeface="Arial" panose="020B0604020202020204" pitchFamily="34" charset="0"/>
                <a:hlinkClick r:id="rId4"/>
              </a:rPr>
            </a:br>
            <a:r>
              <a:rPr lang="en-US" sz="6600" b="1" dirty="0">
                <a:latin typeface="Arial" panose="020B0604020202020204" pitchFamily="34" charset="0"/>
                <a:cs typeface="Arial" panose="020B0604020202020204" pitchFamily="34" charset="0"/>
                <a:hlinkClick r:id="rId4"/>
              </a:rPr>
              <a:t>Gravity &amp; Inertia</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18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68362"/>
          </a:xfrm>
        </p:spPr>
        <p:txBody>
          <a:bodyPr/>
          <a:lstStyle/>
          <a:p>
            <a:r>
              <a:rPr lang="en-US" altLang="en-US" sz="6000" b="1" dirty="0">
                <a:latin typeface="Arial" charset="0"/>
                <a:cs typeface="Arial" charset="0"/>
              </a:rPr>
              <a:t>The Solar System</a:t>
            </a:r>
          </a:p>
        </p:txBody>
      </p:sp>
      <p:sp>
        <p:nvSpPr>
          <p:cNvPr id="4099" name="Content Placeholder 2"/>
          <p:cNvSpPr>
            <a:spLocks noGrp="1"/>
          </p:cNvSpPr>
          <p:nvPr>
            <p:ph idx="1"/>
          </p:nvPr>
        </p:nvSpPr>
        <p:spPr>
          <a:xfrm>
            <a:off x="304800" y="1219200"/>
            <a:ext cx="8610600" cy="5181600"/>
          </a:xfrm>
        </p:spPr>
        <p:txBody>
          <a:bodyPr/>
          <a:lstStyle/>
          <a:p>
            <a:r>
              <a:rPr lang="en-US" altLang="en-US" sz="3400" b="1" dirty="0">
                <a:latin typeface="Arial" charset="0"/>
                <a:cs typeface="Arial" charset="0"/>
              </a:rPr>
              <a:t>Revolution (revolve) is orbiting around another body</a:t>
            </a:r>
          </a:p>
          <a:p>
            <a:r>
              <a:rPr lang="en-US" altLang="en-US" sz="3400" b="1" dirty="0">
                <a:latin typeface="Arial" charset="0"/>
                <a:cs typeface="Arial" charset="0"/>
              </a:rPr>
              <a:t>Planets in our solar system revolve around the sun in elliptical (oval) orbits. </a:t>
            </a:r>
          </a:p>
          <a:p>
            <a:r>
              <a:rPr lang="en-US" altLang="en-US" sz="3400" b="1" dirty="0">
                <a:latin typeface="Arial" charset="0"/>
                <a:cs typeface="Arial" charset="0"/>
              </a:rPr>
              <a:t>The planets in our solar system differ in size, composition (rock or gas), surface and atmospheric conditions, and distance from the sun.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dissolve">
                                      <p:cBhvr>
                                        <p:cTn id="11" dur="1000"/>
                                        <p:tgtEl>
                                          <p:spTgt spid="40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1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dissolve">
                                      <p:cBhvr>
                                        <p:cTn id="21" dur="1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68362"/>
          </a:xfrm>
        </p:spPr>
        <p:txBody>
          <a:bodyPr/>
          <a:lstStyle/>
          <a:p>
            <a:r>
              <a:rPr lang="en-US" altLang="en-US" sz="6000" b="1" dirty="0">
                <a:latin typeface="Arial" charset="0"/>
                <a:cs typeface="Arial" charset="0"/>
              </a:rPr>
              <a:t>The Solar System</a:t>
            </a:r>
          </a:p>
        </p:txBody>
      </p:sp>
      <p:sp>
        <p:nvSpPr>
          <p:cNvPr id="4099" name="Content Placeholder 2"/>
          <p:cNvSpPr>
            <a:spLocks noGrp="1"/>
          </p:cNvSpPr>
          <p:nvPr>
            <p:ph idx="1"/>
          </p:nvPr>
        </p:nvSpPr>
        <p:spPr>
          <a:xfrm>
            <a:off x="304800" y="1219200"/>
            <a:ext cx="8610600" cy="5181600"/>
          </a:xfrm>
        </p:spPr>
        <p:txBody>
          <a:bodyPr/>
          <a:lstStyle/>
          <a:p>
            <a:r>
              <a:rPr lang="en-US" altLang="en-US" sz="3400" b="1" dirty="0">
                <a:latin typeface="Arial" charset="0"/>
                <a:cs typeface="Arial" charset="0"/>
              </a:rPr>
              <a:t>The planets are divided into two groups</a:t>
            </a:r>
          </a:p>
          <a:p>
            <a:pPr lvl="1"/>
            <a:r>
              <a:rPr lang="en-US" altLang="en-US" sz="3400" b="1" dirty="0">
                <a:latin typeface="Arial" charset="0"/>
                <a:cs typeface="Arial" charset="0"/>
              </a:rPr>
              <a:t>The inner planets are smaller, closer to the sun, and have rocky surfaces (Mercury, Venus, Earth, Mars)</a:t>
            </a:r>
          </a:p>
          <a:p>
            <a:pPr marL="457200" lvl="1" indent="0">
              <a:buNone/>
            </a:pPr>
            <a:endParaRPr lang="en-US" altLang="en-US" sz="1600" b="1" dirty="0">
              <a:latin typeface="Arial" charset="0"/>
              <a:cs typeface="Arial" charset="0"/>
            </a:endParaRPr>
          </a:p>
          <a:p>
            <a:pPr lvl="1"/>
            <a:r>
              <a:rPr lang="en-US" altLang="en-US" sz="3400" b="1" dirty="0">
                <a:latin typeface="Arial" charset="0"/>
                <a:cs typeface="Arial" charset="0"/>
              </a:rPr>
              <a:t>The outer planets are larger, farther from the sun and do not have solid surfaces (Jupiter, Saturn, Uranus, Neptune)</a:t>
            </a:r>
          </a:p>
        </p:txBody>
      </p:sp>
    </p:spTree>
    <p:extLst>
      <p:ext uri="{BB962C8B-B14F-4D97-AF65-F5344CB8AC3E}">
        <p14:creationId xmlns:p14="http://schemas.microsoft.com/office/powerpoint/2010/main" val="32675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1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ssolve">
                                      <p:cBhvr>
                                        <p:cTn id="12" dur="1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dissolve">
                                      <p:cBhvr>
                                        <p:cTn id="17"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143000"/>
          </a:xfrm>
        </p:spPr>
        <p:txBody>
          <a:bodyPr/>
          <a:lstStyle/>
          <a:p>
            <a:r>
              <a:rPr lang="en-US" sz="3600" dirty="0"/>
              <a:t>Use the Planet Comparison Chart to take notes about each Planet in the Solar System.</a:t>
            </a:r>
          </a:p>
        </p:txBody>
      </p:sp>
      <p:graphicFrame>
        <p:nvGraphicFramePr>
          <p:cNvPr id="3" name="Object 2"/>
          <p:cNvGraphicFramePr>
            <a:graphicFrameLocks noChangeAspect="1"/>
          </p:cNvGraphicFramePr>
          <p:nvPr>
            <p:extLst>
              <p:ext uri="{D42A27DB-BD31-4B8C-83A1-F6EECF244321}">
                <p14:modId xmlns:p14="http://schemas.microsoft.com/office/powerpoint/2010/main" val="496625376"/>
              </p:ext>
            </p:extLst>
          </p:nvPr>
        </p:nvGraphicFramePr>
        <p:xfrm>
          <a:off x="990600" y="1447800"/>
          <a:ext cx="7327583" cy="5251571"/>
        </p:xfrm>
        <a:graphic>
          <a:graphicData uri="http://schemas.openxmlformats.org/presentationml/2006/ole">
            <mc:AlternateContent xmlns:mc="http://schemas.openxmlformats.org/markup-compatibility/2006">
              <mc:Choice xmlns:v="urn:schemas-microsoft-com:vml" Requires="v">
                <p:oleObj spid="_x0000_s1072" name="Document" r:id="rId4" imgW="9285355" imgH="6654101" progId="Word.Document.12">
                  <p:embed/>
                </p:oleObj>
              </mc:Choice>
              <mc:Fallback>
                <p:oleObj name="Document" r:id="rId4" imgW="9285355" imgH="6654101" progId="Word.Document.12">
                  <p:embed/>
                  <p:pic>
                    <p:nvPicPr>
                      <p:cNvPr id="0" name=""/>
                      <p:cNvPicPr/>
                      <p:nvPr/>
                    </p:nvPicPr>
                    <p:blipFill>
                      <a:blip r:embed="rId5"/>
                      <a:stretch>
                        <a:fillRect/>
                      </a:stretch>
                    </p:blipFill>
                    <p:spPr>
                      <a:xfrm>
                        <a:off x="990600" y="1447800"/>
                        <a:ext cx="7327583" cy="5251571"/>
                      </a:xfrm>
                      <a:prstGeom prst="rect">
                        <a:avLst/>
                      </a:prstGeom>
                    </p:spPr>
                  </p:pic>
                </p:oleObj>
              </mc:Fallback>
            </mc:AlternateContent>
          </a:graphicData>
        </a:graphic>
      </p:graphicFrame>
    </p:spTree>
    <p:extLst>
      <p:ext uri="{BB962C8B-B14F-4D97-AF65-F5344CB8AC3E}">
        <p14:creationId xmlns:p14="http://schemas.microsoft.com/office/powerpoint/2010/main" val="1427243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TotalTime>
  <Words>1564</Words>
  <Application>Microsoft Office PowerPoint</Application>
  <PresentationFormat>On-screen Show (4:3)</PresentationFormat>
  <Paragraphs>143</Paragraphs>
  <Slides>28</Slides>
  <Notes>26</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37" baseType="lpstr">
      <vt:lpstr>Agency FB</vt:lpstr>
      <vt:lpstr>Arial</vt:lpstr>
      <vt:lpstr>Calibri</vt:lpstr>
      <vt:lpstr>Office Theme</vt:lpstr>
      <vt:lpstr>2_Office Theme</vt:lpstr>
      <vt:lpstr>3_Office Theme</vt:lpstr>
      <vt:lpstr>6_Office Theme</vt:lpstr>
      <vt:lpstr>7_Office Theme</vt:lpstr>
      <vt:lpstr>Document</vt:lpstr>
      <vt:lpstr>PowerPoint Presentation</vt:lpstr>
      <vt:lpstr>How does Earth compare to other planets in the solar system?</vt:lpstr>
      <vt:lpstr>Use the Solar System Planet Notes to record important information.</vt:lpstr>
      <vt:lpstr>Gravity</vt:lpstr>
      <vt:lpstr>Inertia – the tendency of an object to resist being moved or, if the object is moving, to resist a change until an outside force acts on the object. </vt:lpstr>
      <vt:lpstr>Study Jams Video:  Gravity &amp; Inertia</vt:lpstr>
      <vt:lpstr>The Solar System</vt:lpstr>
      <vt:lpstr>The Solar System</vt:lpstr>
      <vt:lpstr>Use the Planet Comparison Chart to take notes about each Planet in the Solar System.</vt:lpstr>
      <vt:lpstr>Mercury</vt:lpstr>
      <vt:lpstr>Mercury</vt:lpstr>
      <vt:lpstr>Venus</vt:lpstr>
      <vt:lpstr>Venus</vt:lpstr>
      <vt:lpstr>Earth</vt:lpstr>
      <vt:lpstr>Earth</vt:lpstr>
      <vt:lpstr>Mars</vt:lpstr>
      <vt:lpstr>Mars</vt:lpstr>
      <vt:lpstr>Study Jams Video: Inner Planets</vt:lpstr>
      <vt:lpstr>Jupiter</vt:lpstr>
      <vt:lpstr>Jupiter</vt:lpstr>
      <vt:lpstr>Saturn</vt:lpstr>
      <vt:lpstr>Saturn</vt:lpstr>
      <vt:lpstr>Uranus</vt:lpstr>
      <vt:lpstr>Uranus</vt:lpstr>
      <vt:lpstr>Neptune</vt:lpstr>
      <vt:lpstr>Neptune</vt:lpstr>
      <vt:lpstr>Study Jams Video: Outer Planets</vt:lpstr>
      <vt:lpstr>Summarizing Strategy: Comparing Planets Graphic Organizer</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COE-MATT-Classroom</dc:creator>
  <cp:lastModifiedBy>Edwards, Karen</cp:lastModifiedBy>
  <cp:revision>114</cp:revision>
  <dcterms:created xsi:type="dcterms:W3CDTF">2008-10-28T18:34:29Z</dcterms:created>
  <dcterms:modified xsi:type="dcterms:W3CDTF">2022-02-14T23:51:57Z</dcterms:modified>
</cp:coreProperties>
</file>